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2" r:id="rId7"/>
  </p:sldIdLst>
  <p:sldSz cx="7559675" cy="1069181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132" y="7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7A970-31BB-4185-9A56-F6E2CFC45482}" type="datetimeFigureOut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6125"/>
            <a:ext cx="26352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DAC9C-60BC-4956-80A0-08274F659D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4097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B43076-331D-4C73-91C6-7B566F25599E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6829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ibe.info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11910" y="2028069"/>
            <a:ext cx="6389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본 협회에서는 뷰티교육과 뷰티문화산업발전을 위하며, </a:t>
            </a:r>
            <a:r>
              <a:rPr lang="en-US" altLang="ko-KR" sz="1200" b="1" dirty="0" err="1">
                <a:solidFill>
                  <a:srgbClr val="000000"/>
                </a:solidFill>
              </a:rPr>
              <a:t>글로벌한</a:t>
            </a: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en-US" altLang="ko-KR" sz="1200" b="1" dirty="0" err="1">
                <a:solidFill>
                  <a:srgbClr val="000000"/>
                </a:solidFill>
              </a:rPr>
              <a:t>시대에</a:t>
            </a: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맞는 전문 </a:t>
            </a:r>
            <a:r>
              <a:rPr lang="ko-KR" altLang="en-US" sz="1200" b="1" dirty="0" err="1">
                <a:solidFill>
                  <a:srgbClr val="000000"/>
                </a:solidFill>
              </a:rPr>
              <a:t>뷰티인의</a:t>
            </a:r>
            <a:endParaRPr lang="ko-KR" altLang="ko-KR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13054" y="2300351"/>
            <a:ext cx="65838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solidFill>
                  <a:srgbClr val="000000"/>
                </a:solidFill>
              </a:rPr>
              <a:t>발굴과</a:t>
            </a:r>
            <a:r>
              <a:rPr lang="en-US" altLang="ko-KR" sz="1200" b="1" dirty="0">
                <a:solidFill>
                  <a:srgbClr val="000000"/>
                </a:solidFill>
              </a:rPr>
              <a:t> 육성의 기회를 다양하게 마련하고자 “</a:t>
            </a:r>
            <a:r>
              <a:rPr lang="en-US" altLang="ko-KR" sz="12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2021 </a:t>
            </a:r>
            <a:r>
              <a:rPr lang="ko-KR" altLang="en-US" sz="12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제</a:t>
            </a:r>
            <a:r>
              <a:rPr lang="en-US" altLang="ko-KR" sz="12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17</a:t>
            </a:r>
            <a:r>
              <a:rPr lang="ko-KR" altLang="en-US" sz="12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회 </a:t>
            </a:r>
            <a:r>
              <a:rPr lang="en-US" altLang="ko-KR" sz="1200" b="1" dirty="0" err="1">
                <a:solidFill>
                  <a:srgbClr val="000000"/>
                </a:solidFill>
              </a:rPr>
              <a:t>국제뷰티</a:t>
            </a: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 err="1">
                <a:solidFill>
                  <a:srgbClr val="000000"/>
                </a:solidFill>
              </a:rPr>
              <a:t>컨테스트</a:t>
            </a:r>
            <a:r>
              <a:rPr lang="en-US" altLang="ko-KR" sz="1200" b="1" dirty="0">
                <a:solidFill>
                  <a:srgbClr val="000000"/>
                </a:solidFill>
              </a:rPr>
              <a:t>”</a:t>
            </a:r>
            <a:r>
              <a:rPr lang="ko-KR" altLang="en-US" sz="1200" b="1" dirty="0">
                <a:solidFill>
                  <a:srgbClr val="000000"/>
                </a:solidFill>
              </a:rPr>
              <a:t>를 실시하오니</a:t>
            </a:r>
            <a:endParaRPr lang="ko-KR" altLang="ko-KR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13054" y="2553081"/>
            <a:ext cx="3272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solidFill>
                  <a:srgbClr val="000000"/>
                </a:solidFill>
              </a:rPr>
              <a:t>적극적인</a:t>
            </a:r>
            <a:r>
              <a:rPr lang="en-US" altLang="ko-KR" sz="1200" b="1" dirty="0">
                <a:solidFill>
                  <a:srgbClr val="000000"/>
                </a:solidFill>
              </a:rPr>
              <a:t> 참여와 많은 협조 </a:t>
            </a:r>
            <a:r>
              <a:rPr lang="en-US" altLang="ko-KR" sz="1200" b="1" dirty="0" err="1">
                <a:solidFill>
                  <a:srgbClr val="000000"/>
                </a:solidFill>
              </a:rPr>
              <a:t>바랍니다</a:t>
            </a:r>
            <a:r>
              <a:rPr lang="en-US" altLang="ko-KR" sz="1200" b="1" dirty="0">
                <a:solidFill>
                  <a:srgbClr val="000000"/>
                </a:solidFill>
              </a:rPr>
              <a:t>. [</a:t>
            </a:r>
            <a:r>
              <a:rPr lang="ko-KR" altLang="en-US" sz="1200" b="1" dirty="0">
                <a:solidFill>
                  <a:srgbClr val="000000"/>
                </a:solidFill>
              </a:rPr>
              <a:t>작품전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ko-KR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937022" y="2903041"/>
            <a:ext cx="1054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596011" algn="l"/>
              </a:tabLst>
            </a:pPr>
            <a:r>
              <a:rPr lang="en-US" altLang="ko-KR" sz="1600" b="1" dirty="0">
                <a:solidFill>
                  <a:srgbClr val="000000"/>
                </a:solidFill>
              </a:rPr>
              <a:t>-아 </a:t>
            </a:r>
            <a:r>
              <a:rPr lang="en-US" altLang="ko-KR" sz="2400" b="1" dirty="0"/>
              <a:t>	</a:t>
            </a:r>
            <a:r>
              <a:rPr lang="en-US" altLang="ko-KR" sz="1600" b="1" dirty="0">
                <a:solidFill>
                  <a:srgbClr val="000000"/>
                </a:solidFill>
              </a:rPr>
              <a:t>래-</a:t>
            </a:r>
            <a:endParaRPr lang="ko-KR" altLang="ko-KR" sz="1600" b="1" dirty="0"/>
          </a:p>
        </p:txBody>
      </p:sp>
      <p:grpSp>
        <p:nvGrpSpPr>
          <p:cNvPr id="18" name="그룹 17"/>
          <p:cNvGrpSpPr/>
          <p:nvPr/>
        </p:nvGrpSpPr>
        <p:grpSpPr>
          <a:xfrm>
            <a:off x="791413" y="3364706"/>
            <a:ext cx="6390188" cy="4419600"/>
            <a:chOff x="791413" y="3517106"/>
            <a:chExt cx="6390188" cy="4419600"/>
          </a:xfrm>
        </p:grpSpPr>
        <p:sp>
          <p:nvSpPr>
            <p:cNvPr id="10" name="TextBox 9"/>
            <p:cNvSpPr txBox="1"/>
            <p:nvPr/>
          </p:nvSpPr>
          <p:spPr>
            <a:xfrm>
              <a:off x="808037" y="3517106"/>
              <a:ext cx="36231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00000"/>
                  </a:solidFill>
                </a:rPr>
                <a:t>1. 행 사 명 : </a:t>
              </a:r>
              <a:r>
                <a:rPr lang="en-US" altLang="ko-KR" sz="1200" b="1" dirty="0">
                  <a:solidFill>
                    <a:srgbClr val="FF00AC"/>
                  </a:solidFill>
                </a:rPr>
                <a:t>2021 </a:t>
              </a:r>
              <a:r>
                <a:rPr lang="ko-KR" altLang="en-US" sz="1200" b="1" dirty="0">
                  <a:solidFill>
                    <a:srgbClr val="FF00AC"/>
                  </a:solidFill>
                </a:rPr>
                <a:t>제</a:t>
              </a:r>
              <a:r>
                <a:rPr lang="en-US" altLang="ko-KR" sz="1200" b="1" dirty="0">
                  <a:solidFill>
                    <a:srgbClr val="FF00AC"/>
                  </a:solidFill>
                </a:rPr>
                <a:t>17</a:t>
              </a:r>
              <a:r>
                <a:rPr lang="ko-KR" altLang="en-US" sz="1200" b="1" dirty="0">
                  <a:solidFill>
                    <a:srgbClr val="FF00AC"/>
                  </a:solidFill>
                </a:rPr>
                <a:t>회 </a:t>
              </a:r>
              <a:r>
                <a:rPr lang="en-US" altLang="ko-KR" sz="1200" b="1" dirty="0" err="1">
                  <a:solidFill>
                    <a:srgbClr val="FF00AC"/>
                  </a:solidFill>
                </a:rPr>
                <a:t>국제뷰티</a:t>
              </a:r>
              <a:r>
                <a:rPr lang="ko-KR" altLang="en-US" sz="1200" b="1" dirty="0" err="1">
                  <a:solidFill>
                    <a:srgbClr val="FF00AC"/>
                  </a:solidFill>
                </a:rPr>
                <a:t>컨테스트</a:t>
              </a:r>
              <a:r>
                <a:rPr lang="en-US" altLang="ko-KR" sz="1200" b="1" dirty="0">
                  <a:solidFill>
                    <a:srgbClr val="FF00AC"/>
                  </a:solidFill>
                </a:rPr>
                <a:t>(</a:t>
              </a:r>
              <a:r>
                <a:rPr lang="ko-KR" altLang="en-US" sz="1200" b="1" dirty="0">
                  <a:solidFill>
                    <a:srgbClr val="FF00AC"/>
                  </a:solidFill>
                </a:rPr>
                <a:t>작품전</a:t>
              </a:r>
              <a:r>
                <a:rPr lang="en-US" altLang="ko-KR" sz="1200" b="1" dirty="0">
                  <a:solidFill>
                    <a:srgbClr val="FF00AC"/>
                  </a:solidFill>
                </a:rPr>
                <a:t>)</a:t>
              </a:r>
              <a:endParaRPr lang="ko-KR" altLang="ko-KR" sz="1200" b="1" dirty="0">
                <a:solidFill>
                  <a:srgbClr val="FF00AC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91413" y="3821906"/>
              <a:ext cx="27831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tabLst>
                  <a:tab pos="661416" algn="l"/>
                </a:tabLst>
              </a:pPr>
              <a:r>
                <a:rPr lang="en-US" altLang="ko-KR" sz="1200" b="1" dirty="0">
                  <a:solidFill>
                    <a:srgbClr val="000000"/>
                  </a:solidFill>
                </a:rPr>
                <a:t>2. 주    최 :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사단법인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한국뷰티</a:t>
              </a:r>
              <a:r>
                <a:rPr lang="ko-KR" altLang="en-US" sz="1200" b="1" dirty="0" err="1">
                  <a:solidFill>
                    <a:srgbClr val="000000"/>
                  </a:solidFill>
                </a:rPr>
                <a:t>샵중앙회</a:t>
              </a:r>
              <a:endParaRPr lang="ko-KR" altLang="ko-KR" sz="12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3054" y="4115943"/>
              <a:ext cx="13692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00000"/>
                  </a:solidFill>
                </a:rPr>
                <a:t>3. 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대회일정 내용  </a:t>
              </a:r>
              <a:endParaRPr lang="ko-KR" altLang="ko-KR" sz="12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12837" y="4400742"/>
              <a:ext cx="5639685" cy="2677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28600" indent="-228600">
                <a:buAutoNum type="arabicParenR"/>
              </a:pPr>
              <a:r>
                <a:rPr lang="en-US" altLang="ko-KR" sz="1200" b="1" dirty="0" err="1">
                  <a:solidFill>
                    <a:srgbClr val="000000"/>
                  </a:solidFill>
                </a:rPr>
                <a:t>신청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및 접수 기간 : 2021. 9.1 ~ 2021. 10.10.</a:t>
              </a:r>
            </a:p>
            <a:p>
              <a:pPr marL="228600" indent="-228600">
                <a:buAutoNum type="arabicParenR"/>
              </a:pPr>
              <a:endParaRPr lang="en-US" altLang="ko-KR" sz="1200" b="1" dirty="0">
                <a:solidFill>
                  <a:srgbClr val="000000"/>
                </a:solidFill>
              </a:endParaRPr>
            </a:p>
            <a:p>
              <a:r>
                <a:rPr lang="en-US" altLang="ko-KR" sz="1200" b="1" dirty="0">
                  <a:solidFill>
                    <a:srgbClr val="000000"/>
                  </a:solidFill>
                </a:rPr>
                <a:t>2) 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대회일 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: 2021.10.16(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토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) 09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시</a:t>
              </a:r>
              <a:endParaRPr lang="en-US" altLang="ko-KR" sz="1200" b="1" dirty="0">
                <a:solidFill>
                  <a:srgbClr val="000000"/>
                </a:solidFill>
              </a:endParaRPr>
            </a:p>
            <a:p>
              <a:endParaRPr lang="en-US" altLang="ko-KR" sz="1200" b="1" dirty="0">
                <a:solidFill>
                  <a:srgbClr val="000000"/>
                </a:solidFill>
              </a:endParaRPr>
            </a:p>
            <a:p>
              <a:r>
                <a:rPr lang="en-US" altLang="ko-KR" sz="1200" b="1" dirty="0">
                  <a:solidFill>
                    <a:srgbClr val="000000"/>
                  </a:solidFill>
                </a:rPr>
                <a:t>3) 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대회개요</a:t>
              </a:r>
              <a:endParaRPr lang="en-US" altLang="ko-KR" sz="1200" b="1" dirty="0">
                <a:solidFill>
                  <a:srgbClr val="000000"/>
                </a:solidFill>
              </a:endParaRPr>
            </a:p>
            <a:p>
              <a:r>
                <a:rPr lang="en-US" altLang="ko-KR" sz="1200" b="1" dirty="0">
                  <a:solidFill>
                    <a:srgbClr val="000000"/>
                  </a:solidFill>
                </a:rPr>
                <a:t>   </a:t>
              </a:r>
            </a:p>
            <a:p>
              <a:r>
                <a:rPr lang="en-US" altLang="ko-KR" sz="1200" b="1" dirty="0">
                  <a:solidFill>
                    <a:srgbClr val="000000"/>
                  </a:solidFill>
                </a:rPr>
                <a:t> A)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부문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: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메이크업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/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일러스트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/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네일아트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/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헤어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/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반영구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/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속눈썹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/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피부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/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왁싱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</a:t>
              </a:r>
            </a:p>
            <a:p>
              <a:r>
                <a:rPr lang="en-US" altLang="ko-KR" sz="1200" dirty="0">
                  <a:solidFill>
                    <a:srgbClr val="000000"/>
                  </a:solidFill>
                </a:rPr>
                <a:t>                 </a:t>
              </a:r>
              <a:r>
                <a:rPr lang="en-US" altLang="ko-KR" sz="1200" dirty="0"/>
                <a:t>    </a:t>
              </a:r>
            </a:p>
            <a:p>
              <a:r>
                <a:rPr lang="en-US" altLang="ko-KR" sz="1200" dirty="0"/>
                <a:t>     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※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중복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참가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가능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(4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종목까지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)</a:t>
              </a:r>
            </a:p>
            <a:p>
              <a:r>
                <a:rPr lang="en-US" altLang="ko-KR" sz="1200" b="1" dirty="0">
                  <a:solidFill>
                    <a:srgbClr val="000000"/>
                  </a:solidFill>
                </a:rPr>
                <a:t>  </a:t>
              </a:r>
            </a:p>
            <a:p>
              <a:r>
                <a:rPr lang="en-US" altLang="ko-KR" sz="1200" b="1" dirty="0">
                  <a:solidFill>
                    <a:srgbClr val="000000"/>
                  </a:solidFill>
                </a:rPr>
                <a:t>  B)  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구분   학생부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(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초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,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중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,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고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,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대학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) : 10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만원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.   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일반부 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: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 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13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만원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.         </a:t>
              </a:r>
              <a:r>
                <a:rPr lang="ko-KR" altLang="en-US" sz="1200" b="1" dirty="0" err="1">
                  <a:solidFill>
                    <a:srgbClr val="000000"/>
                  </a:solidFill>
                </a:rPr>
                <a:t>해외부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 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: 30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만원</a:t>
              </a:r>
              <a:endParaRPr lang="en-US" altLang="ko-KR" sz="1200" b="1" dirty="0">
                <a:solidFill>
                  <a:srgbClr val="000000"/>
                </a:solidFill>
              </a:endParaRPr>
            </a:p>
            <a:p>
              <a:endParaRPr lang="en-US" altLang="ko-KR" sz="1200" b="1" dirty="0">
                <a:solidFill>
                  <a:srgbClr val="000000"/>
                </a:solidFill>
              </a:endParaRPr>
            </a:p>
            <a:p>
              <a:r>
                <a:rPr lang="en-US" altLang="ko-KR" sz="1200" b="1" dirty="0">
                  <a:solidFill>
                    <a:srgbClr val="000000"/>
                  </a:solidFill>
                </a:rPr>
                <a:t>4)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접수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방법과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제출</a:t>
              </a:r>
              <a:endParaRPr lang="ko-KR" altLang="ko-KR" sz="1200" b="1" dirty="0"/>
            </a:p>
            <a:p>
              <a:endParaRPr lang="en-US" altLang="ko-KR" sz="1200" b="1" dirty="0">
                <a:solidFill>
                  <a:srgbClr val="000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30319" y="6869906"/>
              <a:ext cx="58512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28600" indent="-228600">
                <a:buAutoNum type="arabicParenR"/>
              </a:pPr>
              <a:r>
                <a:rPr lang="en-US" altLang="ko-KR" sz="1200" dirty="0" err="1">
                  <a:solidFill>
                    <a:srgbClr val="000000"/>
                  </a:solidFill>
                </a:rPr>
                <a:t>접수방법</a:t>
              </a:r>
              <a:r>
                <a:rPr lang="en-US" altLang="ko-KR" sz="1200" dirty="0">
                  <a:solidFill>
                    <a:srgbClr val="000000"/>
                  </a:solidFill>
                </a:rPr>
                <a:t> : </a:t>
              </a:r>
              <a:r>
                <a:rPr lang="en-US" altLang="ko-KR" sz="1200" dirty="0" err="1">
                  <a:solidFill>
                    <a:srgbClr val="000000"/>
                  </a:solidFill>
                </a:rPr>
                <a:t>국제뷰티</a:t>
              </a:r>
              <a:r>
                <a:rPr lang="ko-KR" altLang="en-US" sz="1200" dirty="0" err="1">
                  <a:solidFill>
                    <a:srgbClr val="000000"/>
                  </a:solidFill>
                </a:rPr>
                <a:t>컨테스트</a:t>
              </a:r>
              <a:r>
                <a:rPr lang="ko-KR" altLang="en-US" sz="1200" dirty="0">
                  <a:solidFill>
                    <a:srgbClr val="000000"/>
                  </a:solidFill>
                </a:rPr>
                <a:t> </a:t>
              </a:r>
              <a:r>
                <a:rPr lang="en-US" altLang="ko-KR" sz="1200" dirty="0" err="1">
                  <a:solidFill>
                    <a:srgbClr val="000000"/>
                  </a:solidFill>
                </a:rPr>
                <a:t>홈페이지</a:t>
              </a:r>
              <a:r>
                <a:rPr lang="en-US" altLang="ko-KR" sz="1200" dirty="0">
                  <a:solidFill>
                    <a:srgbClr val="000000"/>
                  </a:solidFill>
                </a:rPr>
                <a:t>(www.kibe.info)에서 신청서 다운로드 후,</a:t>
              </a:r>
            </a:p>
            <a:p>
              <a:pPr marL="228600" indent="-228600">
                <a:buAutoNum type="arabicParenR"/>
              </a:pPr>
              <a:endParaRPr lang="ko-KR" altLang="ko-KR" sz="12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70037" y="7174706"/>
              <a:ext cx="3611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>
                  <a:solidFill>
                    <a:srgbClr val="000000"/>
                  </a:solidFill>
                </a:rPr>
                <a:t>작성하여 협회 이메일(k</a:t>
              </a:r>
              <a:r>
                <a:rPr lang="en-US" altLang="ko-KR" sz="1200" dirty="0">
                  <a:solidFill>
                    <a:srgbClr val="0000FF"/>
                  </a:solidFill>
                </a:rPr>
                <a:t>ibeexpo@naver.com) </a:t>
              </a:r>
              <a:r>
                <a:rPr lang="en-US" altLang="ko-KR" sz="1200" dirty="0">
                  <a:solidFill>
                    <a:srgbClr val="000000"/>
                  </a:solidFill>
                </a:rPr>
                <a:t>로 접</a:t>
              </a:r>
              <a:r>
                <a:rPr lang="ko-KR" altLang="en-US" sz="1200" dirty="0">
                  <a:solidFill>
                    <a:srgbClr val="000000"/>
                  </a:solidFill>
                </a:rPr>
                <a:t>수</a:t>
              </a:r>
              <a:endParaRPr lang="ko-KR" altLang="ko-KR" sz="12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65237" y="7403306"/>
              <a:ext cx="42130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>
                  <a:solidFill>
                    <a:srgbClr val="000000"/>
                  </a:solidFill>
                </a:rPr>
                <a:t> 2)  </a:t>
              </a:r>
              <a:r>
                <a:rPr lang="en-US" altLang="ko-KR" sz="1200" dirty="0" err="1">
                  <a:solidFill>
                    <a:srgbClr val="000000"/>
                  </a:solidFill>
                </a:rPr>
                <a:t>작품제출</a:t>
              </a:r>
              <a:r>
                <a:rPr lang="en-US" altLang="ko-KR" sz="1200" dirty="0">
                  <a:solidFill>
                    <a:srgbClr val="000000"/>
                  </a:solidFill>
                </a:rPr>
                <a:t> : 서울특별시 관악구 신림로 58길13 S빌딩 605호</a:t>
              </a:r>
              <a:endParaRPr lang="ko-KR" altLang="ko-KR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51116" y="7659707"/>
              <a:ext cx="40927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 err="1">
                  <a:solidFill>
                    <a:srgbClr val="000000"/>
                  </a:solidFill>
                </a:rPr>
                <a:t>사단법인</a:t>
              </a:r>
              <a:r>
                <a:rPr lang="en-US" altLang="ko-KR" sz="1200" dirty="0">
                  <a:solidFill>
                    <a:srgbClr val="000000"/>
                  </a:solidFill>
                </a:rPr>
                <a:t> </a:t>
              </a:r>
              <a:r>
                <a:rPr lang="en-US" altLang="ko-KR" sz="1200" dirty="0" err="1">
                  <a:solidFill>
                    <a:srgbClr val="000000"/>
                  </a:solidFill>
                </a:rPr>
                <a:t>한국뷰티</a:t>
              </a:r>
              <a:r>
                <a:rPr lang="ko-KR" altLang="en-US" sz="1200" dirty="0" err="1">
                  <a:solidFill>
                    <a:srgbClr val="000000"/>
                  </a:solidFill>
                </a:rPr>
                <a:t>샵중앙회</a:t>
              </a:r>
              <a:r>
                <a:rPr lang="en-US" altLang="ko-KR" sz="1200" dirty="0">
                  <a:solidFill>
                    <a:srgbClr val="000000"/>
                  </a:solidFill>
                </a:rPr>
                <a:t> 02)886-1304,      010.3626.5269</a:t>
              </a:r>
              <a:endParaRPr lang="ko-KR" altLang="ko-KR" sz="1200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813054" y="8241506"/>
            <a:ext cx="16266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4. 발표 및 시상</a:t>
            </a:r>
            <a:endParaRPr lang="ko-KR" altLang="ko-KR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813054" y="8772398"/>
            <a:ext cx="21579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000000"/>
                </a:solidFill>
              </a:rPr>
              <a:t>1) 발표일 : 2021년 10</a:t>
            </a:r>
            <a:r>
              <a:rPr lang="ko-KR" altLang="en-US" sz="1200" dirty="0">
                <a:solidFill>
                  <a:srgbClr val="000000"/>
                </a:solidFill>
              </a:rPr>
              <a:t>월 </a:t>
            </a:r>
            <a:r>
              <a:rPr lang="en-US" altLang="ko-KR" sz="1200" dirty="0">
                <a:solidFill>
                  <a:srgbClr val="000000"/>
                </a:solidFill>
              </a:rPr>
              <a:t>15</a:t>
            </a:r>
            <a:r>
              <a:rPr lang="ko-KR" altLang="en-US" sz="1200" dirty="0">
                <a:solidFill>
                  <a:srgbClr val="000000"/>
                </a:solidFill>
              </a:rPr>
              <a:t>일</a:t>
            </a:r>
            <a:endParaRPr lang="ko-KR" altLang="ko-KR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813054" y="9062744"/>
            <a:ext cx="601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000000"/>
                </a:solidFill>
              </a:rPr>
              <a:t>2) 시상계획 : 부문별 서울시장상, </a:t>
            </a:r>
            <a:r>
              <a:rPr lang="ko-KR" altLang="en-US" sz="1200" dirty="0">
                <a:solidFill>
                  <a:srgbClr val="000000"/>
                </a:solidFill>
              </a:rPr>
              <a:t>인천광역시장상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</a:rPr>
              <a:t>국회위원장상</a:t>
            </a:r>
            <a:r>
              <a:rPr lang="en-US" altLang="ko-KR" sz="1200" dirty="0">
                <a:solidFill>
                  <a:srgbClr val="000000"/>
                </a:solidFill>
              </a:rPr>
              <a:t>,</a:t>
            </a:r>
            <a:r>
              <a:rPr lang="ko-KR" altLang="en-US" sz="1200" dirty="0">
                <a:solidFill>
                  <a:srgbClr val="000000"/>
                </a:solidFill>
              </a:rPr>
              <a:t> 국회의원상</a:t>
            </a: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>
                <a:solidFill>
                  <a:srgbClr val="000000"/>
                </a:solidFill>
              </a:rPr>
              <a:t>그랑프리</a:t>
            </a:r>
            <a:endParaRPr lang="en-US" altLang="ko-KR" sz="1200" dirty="0">
              <a:solidFill>
                <a:srgbClr val="000000"/>
              </a:solidFill>
            </a:endParaRPr>
          </a:p>
          <a:p>
            <a:endParaRPr lang="ko-KR" altLang="ko-KR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1692592" y="9339378"/>
            <a:ext cx="4775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</a:rPr>
              <a:t>대</a:t>
            </a:r>
            <a:r>
              <a:rPr lang="en-US" altLang="ko-KR" sz="1200" dirty="0">
                <a:solidFill>
                  <a:srgbClr val="000000"/>
                </a:solidFill>
              </a:rPr>
              <a:t>상,</a:t>
            </a:r>
            <a:r>
              <a:rPr lang="ko-KR" altLang="en-US" sz="1200" dirty="0">
                <a:solidFill>
                  <a:srgbClr val="000000"/>
                </a:solidFill>
              </a:rPr>
              <a:t>최우수상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</a:rPr>
              <a:t>금상</a:t>
            </a:r>
            <a:r>
              <a:rPr lang="en-US" altLang="ko-KR" sz="1200" dirty="0">
                <a:solidFill>
                  <a:srgbClr val="000000"/>
                </a:solidFill>
              </a:rPr>
              <a:t>,</a:t>
            </a:r>
            <a:r>
              <a:rPr lang="ko-KR" altLang="en-US" sz="1200" dirty="0">
                <a:solidFill>
                  <a:srgbClr val="000000"/>
                </a:solidFill>
              </a:rPr>
              <a:t>은상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en-US" altLang="ko-KR" sz="1200" dirty="0" err="1">
                <a:solidFill>
                  <a:srgbClr val="000000"/>
                </a:solidFill>
              </a:rPr>
              <a:t>동상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</a:rPr>
              <a:t>참가상 등</a:t>
            </a:r>
            <a:r>
              <a:rPr lang="en-US" altLang="ko-KR" sz="1200" dirty="0">
                <a:solidFill>
                  <a:srgbClr val="000000"/>
                </a:solidFill>
              </a:rPr>
              <a:t>&gt;</a:t>
            </a:r>
            <a:r>
              <a:rPr lang="en-US" altLang="ko-KR" sz="1200" dirty="0" err="1">
                <a:solidFill>
                  <a:srgbClr val="000000"/>
                </a:solidFill>
              </a:rPr>
              <a:t>상장</a:t>
            </a:r>
            <a:r>
              <a:rPr lang="en-US" altLang="ko-KR" sz="1200" dirty="0">
                <a:solidFill>
                  <a:srgbClr val="000000"/>
                </a:solidFill>
              </a:rPr>
              <a:t> ,</a:t>
            </a:r>
            <a:r>
              <a:rPr lang="ko-KR" altLang="en-US" sz="1200" dirty="0">
                <a:solidFill>
                  <a:srgbClr val="000000"/>
                </a:solidFill>
              </a:rPr>
              <a:t>트로피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en-US" altLang="ko-KR" sz="1200" dirty="0" err="1">
                <a:solidFill>
                  <a:srgbClr val="000000"/>
                </a:solidFill>
              </a:rPr>
              <a:t>메달</a:t>
            </a:r>
            <a:r>
              <a:rPr lang="en-US" altLang="ko-KR" sz="1200" dirty="0">
                <a:solidFill>
                  <a:srgbClr val="000000"/>
                </a:solidFill>
              </a:rPr>
              <a:t> 수여</a:t>
            </a:r>
            <a:endParaRPr lang="ko-KR" altLang="ko-KR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813054" y="9574784"/>
            <a:ext cx="50289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000000"/>
                </a:solidFill>
              </a:rPr>
              <a:t>5. 담당자 : </a:t>
            </a:r>
            <a:r>
              <a:rPr lang="ko-KR" altLang="en-US" sz="1200" dirty="0">
                <a:solidFill>
                  <a:srgbClr val="000000"/>
                </a:solidFill>
              </a:rPr>
              <a:t>윤은성 </a:t>
            </a:r>
            <a:r>
              <a:rPr lang="en-US" altLang="ko-KR" sz="1200" dirty="0">
                <a:solidFill>
                  <a:srgbClr val="000000"/>
                </a:solidFill>
              </a:rPr>
              <a:t> 사무국장 010.3626.5269/ 윤은성 팀장 010.9091.5269</a:t>
            </a:r>
            <a:endParaRPr lang="ko-KR" altLang="ko-KR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884237" y="7795974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(*) </a:t>
            </a:r>
            <a:r>
              <a:rPr lang="ko-KR" altLang="en-US" dirty="0"/>
              <a:t>코로나</a:t>
            </a:r>
            <a:r>
              <a:rPr lang="en-US" altLang="ko-KR" dirty="0"/>
              <a:t>19</a:t>
            </a:r>
            <a:r>
              <a:rPr lang="ko-KR" altLang="en-US" dirty="0" err="1"/>
              <a:t>로인하여</a:t>
            </a:r>
            <a:r>
              <a:rPr lang="ko-KR" altLang="en-US" dirty="0"/>
              <a:t>  </a:t>
            </a:r>
            <a:r>
              <a:rPr lang="ko-KR" altLang="en-US" dirty="0" err="1"/>
              <a:t>변경될수있습니다</a:t>
            </a:r>
            <a:r>
              <a:rPr lang="en-US" altLang="ko-KR" dirty="0"/>
              <a:t>. (010-3139-5269)</a:t>
            </a:r>
            <a:endParaRPr lang="ko-KR" altLang="en-US" dirty="0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4C6F917F-E442-486A-91B2-D7CEF62D6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4" y="895783"/>
            <a:ext cx="754063" cy="755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75F25CDF-BA3D-48EE-9CCC-A0FB8A46F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03" y="569548"/>
            <a:ext cx="5386667" cy="124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813054" y="1061466"/>
            <a:ext cx="15504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5. 참가비 안내</a:t>
            </a:r>
            <a:endParaRPr lang="ko-KR" altLang="ko-KR" sz="12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827788"/>
              </p:ext>
            </p:extLst>
          </p:nvPr>
        </p:nvGraphicFramePr>
        <p:xfrm>
          <a:off x="914780" y="1338465"/>
          <a:ext cx="5732653" cy="842772"/>
        </p:xfrm>
        <a:graphic>
          <a:graphicData uri="http://schemas.openxmlformats.org/drawingml/2006/table">
            <a:tbl>
              <a:tblPr firstRow="1" bandRow="1"/>
              <a:tblGrid>
                <a:gridCol w="1708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9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4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indent="631825">
                        <a:lnSpc>
                          <a:spcPts val="2040"/>
                        </a:lnSpc>
                      </a:pPr>
                      <a:r>
                        <a:rPr lang="en-US" altLang="ko-KR" sz="1100" b="1" dirty="0">
                          <a:solidFill>
                            <a:srgbClr val="000000"/>
                          </a:solidFill>
                        </a:rPr>
                        <a:t>구분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5FF"/>
                    </a:solidFill>
                  </a:tcPr>
                </a:tc>
                <a:tc>
                  <a:txBody>
                    <a:bodyPr/>
                    <a:lstStyle/>
                    <a:p>
                      <a:pPr indent="742950">
                        <a:lnSpc>
                          <a:spcPts val="2040"/>
                        </a:lnSpc>
                      </a:pPr>
                      <a:r>
                        <a:rPr lang="en-US" altLang="ko-KR" sz="1100" b="1" dirty="0">
                          <a:solidFill>
                            <a:srgbClr val="000000"/>
                          </a:solidFill>
                        </a:rPr>
                        <a:t>참가비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5FF"/>
                    </a:solidFill>
                  </a:tcPr>
                </a:tc>
                <a:tc>
                  <a:txBody>
                    <a:bodyPr/>
                    <a:lstStyle/>
                    <a:p>
                      <a:pPr indent="720090">
                        <a:lnSpc>
                          <a:spcPts val="2040"/>
                        </a:lnSpc>
                      </a:pPr>
                      <a:r>
                        <a:rPr lang="en-US" altLang="ko-KR" sz="1100" b="1" dirty="0">
                          <a:solidFill>
                            <a:srgbClr val="000000"/>
                          </a:solidFill>
                        </a:rPr>
                        <a:t>비고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541">
                <a:tc>
                  <a:txBody>
                    <a:bodyPr/>
                    <a:lstStyle/>
                    <a:p>
                      <a:pPr indent="651510">
                        <a:lnSpc>
                          <a:spcPts val="1635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학생부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834390">
                        <a:lnSpc>
                          <a:spcPts val="1635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100,000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</a:rPr>
                        <a:t>원</a:t>
                      </a:r>
                      <a:endParaRPr lang="en-US" altLang="ko-KR" sz="10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</a:t>
                      </a:r>
                      <a:r>
                        <a:rPr lang="en-US" sz="1200" dirty="0"/>
                        <a:t>(</a:t>
                      </a:r>
                      <a:r>
                        <a:rPr lang="ko-KR" altLang="en-US" sz="1200" dirty="0"/>
                        <a:t>초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중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고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대학</a:t>
                      </a:r>
                      <a:r>
                        <a:rPr lang="en-US" altLang="ko-KR" sz="1200" dirty="0"/>
                        <a:t>)</a:t>
                      </a:r>
                      <a:endParaRPr lang="en-US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552">
                <a:tc>
                  <a:txBody>
                    <a:bodyPr/>
                    <a:lstStyle/>
                    <a:p>
                      <a:pPr indent="651510">
                        <a:lnSpc>
                          <a:spcPts val="1530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일반부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834390">
                        <a:lnSpc>
                          <a:spcPts val="1530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130,000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</a:rPr>
                        <a:t>원</a:t>
                      </a:r>
                      <a:endParaRPr lang="en-US" altLang="ko-KR" sz="10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         </a:t>
                      </a:r>
                      <a:r>
                        <a:rPr lang="ko-KR" altLang="en-US" sz="1100" b="1" dirty="0" err="1"/>
                        <a:t>해외부</a:t>
                      </a:r>
                      <a:r>
                        <a:rPr lang="en-US" altLang="ko-KR" sz="1100" b="1" dirty="0"/>
                        <a:t>(300,000)</a:t>
                      </a:r>
                      <a:endParaRPr lang="en-US" sz="1100" b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813054" y="2736342"/>
            <a:ext cx="1321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6. 접수방법</a:t>
            </a:r>
            <a:endParaRPr lang="ko-KR" altLang="ko-KR" sz="1200" b="1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4DA9EEE-5031-40E1-89AD-F7FE1AA33424}"/>
              </a:ext>
            </a:extLst>
          </p:cNvPr>
          <p:cNvGrpSpPr/>
          <p:nvPr/>
        </p:nvGrpSpPr>
        <p:grpSpPr>
          <a:xfrm>
            <a:off x="1615809" y="2983706"/>
            <a:ext cx="4754828" cy="925620"/>
            <a:chOff x="813054" y="3154350"/>
            <a:chExt cx="4754828" cy="925620"/>
          </a:xfrm>
        </p:grpSpPr>
        <p:sp>
          <p:nvSpPr>
            <p:cNvPr id="33" name="TextBox 32"/>
            <p:cNvSpPr txBox="1"/>
            <p:nvPr/>
          </p:nvSpPr>
          <p:spPr>
            <a:xfrm>
              <a:off x="813054" y="3154350"/>
              <a:ext cx="34179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>
                  <a:solidFill>
                    <a:srgbClr val="000000"/>
                  </a:solidFill>
                </a:rPr>
                <a:t>① 개인 : 온라인 접수 </a:t>
              </a:r>
              <a:r>
                <a:rPr lang="en-US" altLang="ko-KR" sz="1200" dirty="0">
                  <a:solidFill>
                    <a:srgbClr val="0000FF"/>
                  </a:solidFill>
                </a:rPr>
                <a:t>www.kibe.info </a:t>
              </a:r>
              <a:r>
                <a:rPr lang="en-US" altLang="ko-KR" sz="1200" dirty="0">
                  <a:solidFill>
                    <a:srgbClr val="000000"/>
                  </a:solidFill>
                </a:rPr>
                <a:t>-&gt; 선수신청</a:t>
              </a:r>
              <a:endParaRPr lang="ko-KR" altLang="ko-KR" sz="1200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2310002" y="3406591"/>
              <a:ext cx="905129" cy="3175"/>
            </a:xfrm>
            <a:prstGeom prst="line">
              <a:avLst/>
            </a:prstGeom>
            <a:ln w="762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813054" y="3468707"/>
              <a:ext cx="47548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>
                  <a:solidFill>
                    <a:srgbClr val="000000"/>
                  </a:solidFill>
                </a:rPr>
                <a:t>② 단체 : 메일접수 – </a:t>
              </a:r>
              <a:r>
                <a:rPr lang="en-US" altLang="ko-KR" sz="1200" dirty="0">
                  <a:solidFill>
                    <a:srgbClr val="0000FF"/>
                  </a:solidFill>
                  <a:hlinkClick r:id="rId2"/>
                </a:rPr>
                <a:t>www.kibe.info</a:t>
              </a:r>
              <a:r>
                <a:rPr lang="en-US" altLang="ko-KR" sz="1200" dirty="0">
                  <a:solidFill>
                    <a:srgbClr val="0000FF"/>
                  </a:solidFill>
                </a:rPr>
                <a:t>  </a:t>
              </a:r>
              <a:r>
                <a:rPr lang="en-US" altLang="ko-KR" sz="1200" dirty="0">
                  <a:solidFill>
                    <a:srgbClr val="000000"/>
                  </a:solidFill>
                </a:rPr>
                <a:t>홈페이지 </a:t>
              </a:r>
              <a:r>
                <a:rPr lang="en-US" altLang="ko-KR" sz="1200" dirty="0" err="1">
                  <a:solidFill>
                    <a:srgbClr val="000000"/>
                  </a:solidFill>
                </a:rPr>
                <a:t>커뮤니티에서</a:t>
              </a:r>
              <a:r>
                <a:rPr lang="en-US" altLang="ko-KR" sz="1200" dirty="0">
                  <a:solidFill>
                    <a:srgbClr val="000000"/>
                  </a:solidFill>
                </a:rPr>
                <a:t>  단체신청</a:t>
              </a:r>
              <a:endParaRPr lang="ko-KR" altLang="ko-KR" sz="1200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2215705" y="3718653"/>
              <a:ext cx="905129" cy="3175"/>
            </a:xfrm>
            <a:prstGeom prst="line">
              <a:avLst/>
            </a:prstGeom>
            <a:ln w="762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1094930" y="3802971"/>
              <a:ext cx="4285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>
                  <a:solidFill>
                    <a:srgbClr val="000000"/>
                  </a:solidFill>
                </a:rPr>
                <a:t>서 다운로드 후 메일로 발송 「</a:t>
              </a:r>
              <a:r>
                <a:rPr lang="en-US" altLang="ko-KR" sz="1200" dirty="0">
                  <a:solidFill>
                    <a:srgbClr val="0000FF"/>
                  </a:solidFill>
                </a:rPr>
                <a:t>kibeexpo@naver.com</a:t>
              </a:r>
              <a:r>
                <a:rPr lang="en-US" altLang="ko-KR" sz="1200" dirty="0">
                  <a:solidFill>
                    <a:srgbClr val="000000"/>
                  </a:solidFill>
                </a:rPr>
                <a:t>」</a:t>
              </a:r>
              <a:endParaRPr lang="ko-KR" altLang="ko-KR" sz="1200" dirty="0"/>
            </a:p>
          </p:txBody>
        </p:sp>
        <p:cxnSp>
          <p:nvCxnSpPr>
            <p:cNvPr id="8" name="Straight Connector 7"/>
            <p:cNvCxnSpPr>
              <a:cxnSpLocks/>
            </p:cNvCxnSpPr>
            <p:nvPr/>
          </p:nvCxnSpPr>
          <p:spPr>
            <a:xfrm>
              <a:off x="2859087" y="4018050"/>
              <a:ext cx="1377950" cy="6604"/>
            </a:xfrm>
            <a:prstGeom prst="line">
              <a:avLst/>
            </a:prstGeom>
            <a:ln w="762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E1CE3C9-4035-4473-BF28-05487CC3DF8D}"/>
              </a:ext>
            </a:extLst>
          </p:cNvPr>
          <p:cNvGrpSpPr/>
          <p:nvPr/>
        </p:nvGrpSpPr>
        <p:grpSpPr>
          <a:xfrm>
            <a:off x="770856" y="4431506"/>
            <a:ext cx="6437981" cy="1246346"/>
            <a:chOff x="651095" y="5268392"/>
            <a:chExt cx="6437981" cy="1246346"/>
          </a:xfrm>
        </p:grpSpPr>
        <p:sp>
          <p:nvSpPr>
            <p:cNvPr id="38" name="TextBox 37"/>
            <p:cNvSpPr txBox="1"/>
            <p:nvPr/>
          </p:nvSpPr>
          <p:spPr>
            <a:xfrm>
              <a:off x="651095" y="5268392"/>
              <a:ext cx="38990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rgbClr val="FF0000"/>
                  </a:solidFill>
                </a:rPr>
                <a:t>* 참가자와 입금자의 성명이 동일해야 입금확인이 됩니다.</a:t>
              </a:r>
              <a:endParaRPr lang="ko-KR" altLang="ko-KR" sz="1000" b="1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51095" y="5586670"/>
              <a:ext cx="61061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rgbClr val="FF0000"/>
                  </a:solidFill>
                </a:rPr>
                <a:t>* 단체접수의 경우 신청 단체장 성명 혹은 단체 이름으로 해야 입금확인이 됩니다.(개인성명 X)</a:t>
              </a:r>
              <a:endParaRPr lang="ko-KR" altLang="ko-KR" sz="1000" b="1" dirty="0">
                <a:solidFill>
                  <a:srgbClr val="FF0000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51095" y="5946287"/>
              <a:ext cx="643798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1000" b="1" dirty="0">
                  <a:solidFill>
                    <a:srgbClr val="000000"/>
                  </a:solidFill>
                </a:rPr>
                <a:t>대회의 원활한 진행을 위해서</a:t>
              </a:r>
              <a:r>
                <a:rPr lang="en-US" altLang="ko-KR" sz="1000" b="1" dirty="0">
                  <a:solidFill>
                    <a:srgbClr val="000000"/>
                  </a:solidFill>
                </a:rPr>
                <a:t> </a:t>
              </a:r>
              <a:r>
                <a:rPr lang="ko-KR" altLang="en-US" sz="1000" b="1" dirty="0">
                  <a:solidFill>
                    <a:srgbClr val="000000"/>
                  </a:solidFill>
                </a:rPr>
                <a:t>위의</a:t>
              </a:r>
              <a:r>
                <a:rPr lang="en-US" altLang="ko-KR" sz="1000" b="1" dirty="0">
                  <a:solidFill>
                    <a:srgbClr val="000000"/>
                  </a:solidFill>
                </a:rPr>
                <a:t> 사항을 지켜주시기 바라며, </a:t>
              </a:r>
              <a:r>
                <a:rPr lang="en-US" altLang="ko-KR" sz="1000" b="1" dirty="0" err="1">
                  <a:solidFill>
                    <a:srgbClr val="000000"/>
                  </a:solidFill>
                </a:rPr>
                <a:t>부득이하게</a:t>
              </a:r>
              <a:r>
                <a:rPr lang="en-US" altLang="ko-KR" sz="1000" b="1" dirty="0">
                  <a:solidFill>
                    <a:srgbClr val="000000"/>
                  </a:solidFill>
                </a:rPr>
                <a:t> </a:t>
              </a:r>
              <a:r>
                <a:rPr lang="en-US" altLang="ko-KR" sz="1000" b="1" dirty="0" err="1">
                  <a:solidFill>
                    <a:srgbClr val="000000"/>
                  </a:solidFill>
                </a:rPr>
                <a:t>위의</a:t>
              </a:r>
              <a:r>
                <a:rPr lang="en-US" altLang="ko-KR" sz="1000" b="1" dirty="0">
                  <a:solidFill>
                    <a:srgbClr val="000000"/>
                  </a:solidFill>
                </a:rPr>
                <a:t> </a:t>
              </a:r>
              <a:r>
                <a:rPr lang="en-US" altLang="ko-KR" sz="1000" b="1" dirty="0" err="1">
                  <a:solidFill>
                    <a:srgbClr val="000000"/>
                  </a:solidFill>
                </a:rPr>
                <a:t>사항</a:t>
              </a:r>
              <a:r>
                <a:rPr lang="ko-KR" altLang="en-US" sz="1000" b="1" dirty="0">
                  <a:solidFill>
                    <a:srgbClr val="000000"/>
                  </a:solidFill>
                </a:rPr>
                <a:t>과 다르게 입금 하실 경우</a:t>
              </a:r>
              <a:endParaRPr lang="en-US" altLang="ko-KR" sz="1000" b="1" dirty="0">
                <a:solidFill>
                  <a:srgbClr val="000000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98670" y="6268517"/>
              <a:ext cx="235673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err="1">
                  <a:solidFill>
                    <a:srgbClr val="000000"/>
                  </a:solidFill>
                </a:rPr>
                <a:t>반드시</a:t>
              </a:r>
              <a:r>
                <a:rPr lang="en-US" altLang="ko-KR" sz="1000" b="1" dirty="0">
                  <a:solidFill>
                    <a:srgbClr val="000000"/>
                  </a:solidFill>
                </a:rPr>
                <a:t> 협회로 확인전화 부탁드립니다.</a:t>
              </a:r>
              <a:endParaRPr lang="ko-KR" altLang="ko-KR" sz="1000" b="1" dirty="0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863028" y="5803106"/>
            <a:ext cx="18565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8. </a:t>
            </a:r>
            <a:r>
              <a:rPr lang="en-US" altLang="ko-KR" sz="1200" b="1" dirty="0" err="1">
                <a:solidFill>
                  <a:srgbClr val="000000"/>
                </a:solidFill>
              </a:rPr>
              <a:t>종목안내</a:t>
            </a:r>
            <a:r>
              <a:rPr lang="en-US" altLang="ko-KR" sz="1200" b="1" dirty="0">
                <a:solidFill>
                  <a:srgbClr val="000000"/>
                </a:solidFill>
              </a:rPr>
              <a:t> (</a:t>
            </a:r>
            <a:r>
              <a:rPr lang="ko-KR" altLang="en-US" sz="1200" b="1" dirty="0">
                <a:solidFill>
                  <a:srgbClr val="000000"/>
                </a:solidFill>
              </a:rPr>
              <a:t>공모전포함</a:t>
            </a:r>
            <a:r>
              <a:rPr lang="en-US" altLang="ko-KR" sz="1200" b="1" dirty="0">
                <a:solidFill>
                  <a:srgbClr val="000000"/>
                </a:solidFill>
              </a:rPr>
              <a:t>)</a:t>
            </a:r>
            <a:endParaRPr lang="ko-KR" altLang="ko-KR" sz="12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330933"/>
              </p:ext>
            </p:extLst>
          </p:nvPr>
        </p:nvGraphicFramePr>
        <p:xfrm>
          <a:off x="863028" y="7090860"/>
          <a:ext cx="5491861" cy="2265045"/>
        </p:xfrm>
        <a:graphic>
          <a:graphicData uri="http://schemas.openxmlformats.org/drawingml/2006/table">
            <a:tbl>
              <a:tblPr firstRow="1" bandRow="1"/>
              <a:tblGrid>
                <a:gridCol w="987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6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3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3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511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330200">
                        <a:lnSpc>
                          <a:spcPts val="1580"/>
                        </a:lnSpc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</a:rPr>
                        <a:t>분야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970280">
                        <a:lnSpc>
                          <a:spcPts val="1580"/>
                        </a:lnSpc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</a:rPr>
                        <a:t>종목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217170">
                        <a:lnSpc>
                          <a:spcPts val="1580"/>
                        </a:lnSpc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</a:rPr>
                        <a:t>세부기준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423545">
                        <a:lnSpc>
                          <a:spcPts val="1580"/>
                        </a:lnSpc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</a:rPr>
                        <a:t>구분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604">
                <a:tc rowSpan="7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95250">
                        <a:lnSpc>
                          <a:spcPts val="164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메이크업(M)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03580">
                        <a:lnSpc>
                          <a:spcPts val="179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뷰티메이크업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241300">
                        <a:lnSpc>
                          <a:spcPts val="164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본서참고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337820">
                        <a:lnSpc>
                          <a:spcPts val="216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일반부/</a:t>
                      </a:r>
                    </a:p>
                    <a:p>
                      <a:pPr indent="365125">
                        <a:lnSpc>
                          <a:spcPts val="18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학생부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41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0358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페이스페인팅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41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0358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웨딩메이크업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88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94665">
                        <a:lnSpc>
                          <a:spcPts val="168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웨딩판타지메이크업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41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63373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판타지메이크업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6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63373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캐릭터메이크업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5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03580">
                        <a:lnSpc>
                          <a:spcPts val="168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무대메이크업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0" name="그룹 9">
            <a:extLst>
              <a:ext uri="{FF2B5EF4-FFF2-40B4-BE49-F238E27FC236}">
                <a16:creationId xmlns:a16="http://schemas.microsoft.com/office/drawing/2014/main" id="{9EEF97C5-2505-451D-8795-6335CB868E37}"/>
              </a:ext>
            </a:extLst>
          </p:cNvPr>
          <p:cNvGrpSpPr/>
          <p:nvPr/>
        </p:nvGrpSpPr>
        <p:grpSpPr>
          <a:xfrm>
            <a:off x="854068" y="3898106"/>
            <a:ext cx="3763969" cy="546518"/>
            <a:chOff x="813054" y="4377944"/>
            <a:chExt cx="3763969" cy="546518"/>
          </a:xfrm>
        </p:grpSpPr>
        <p:sp>
          <p:nvSpPr>
            <p:cNvPr id="36" name="TextBox 35"/>
            <p:cNvSpPr txBox="1"/>
            <p:nvPr/>
          </p:nvSpPr>
          <p:spPr>
            <a:xfrm>
              <a:off x="813054" y="4377944"/>
              <a:ext cx="18552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00000"/>
                  </a:solidFill>
                </a:rPr>
                <a:t>7. 참가비 납부안내</a:t>
              </a:r>
              <a:endParaRPr lang="ko-KR" altLang="ko-KR" sz="1200" b="1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F1D26EC-994A-40E2-9D60-C4598751F58D}"/>
                </a:ext>
              </a:extLst>
            </p:cNvPr>
            <p:cNvSpPr txBox="1"/>
            <p:nvPr/>
          </p:nvSpPr>
          <p:spPr>
            <a:xfrm>
              <a:off x="833691" y="4647463"/>
              <a:ext cx="37433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00000"/>
                  </a:solidFill>
                </a:rPr>
                <a:t>『 국민은행 / 041337-04-004573/ </a:t>
              </a:r>
              <a:r>
                <a:rPr lang="ko-KR" altLang="en-US" sz="1200" b="1" dirty="0">
                  <a:solidFill>
                    <a:srgbClr val="000000"/>
                  </a:solidFill>
                </a:rPr>
                <a:t>예금주  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: </a:t>
              </a:r>
              <a:r>
                <a:rPr lang="en-US" altLang="ko-KR" sz="1200" b="1" dirty="0" err="1">
                  <a:solidFill>
                    <a:srgbClr val="000000"/>
                  </a:solidFill>
                </a:rPr>
                <a:t>윤재구</a:t>
              </a:r>
              <a:r>
                <a:rPr lang="en-US" altLang="ko-KR" sz="1200" b="1" dirty="0">
                  <a:solidFill>
                    <a:srgbClr val="000000"/>
                  </a:solidFill>
                </a:rPr>
                <a:t>   』</a:t>
              </a:r>
              <a:endParaRPr lang="ko-KR" altLang="ko-KR" sz="1200" b="1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BD5C59C-5936-40E7-A1A0-E32B6C3A2B35}"/>
              </a:ext>
            </a:extLst>
          </p:cNvPr>
          <p:cNvSpPr txBox="1"/>
          <p:nvPr/>
        </p:nvSpPr>
        <p:spPr>
          <a:xfrm>
            <a:off x="1146062" y="6066161"/>
            <a:ext cx="4939173" cy="893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</a:rPr>
              <a:t>-, </a:t>
            </a:r>
            <a:r>
              <a:rPr lang="ko-KR" altLang="en-US" sz="1200" b="1" dirty="0">
                <a:solidFill>
                  <a:srgbClr val="FF0000"/>
                </a:solidFill>
              </a:rPr>
              <a:t>분야</a:t>
            </a:r>
            <a:r>
              <a:rPr lang="en-US" altLang="ko-KR" sz="1200" b="1" dirty="0">
                <a:solidFill>
                  <a:srgbClr val="FF0000"/>
                </a:solidFill>
              </a:rPr>
              <a:t>   : </a:t>
            </a:r>
            <a:r>
              <a:rPr lang="ko-KR" altLang="en-US" sz="1200" b="1" dirty="0">
                <a:solidFill>
                  <a:srgbClr val="FF0000"/>
                </a:solidFill>
              </a:rPr>
              <a:t>피부</a:t>
            </a:r>
            <a:r>
              <a:rPr lang="en-US" altLang="ko-KR" sz="1200" b="1" dirty="0">
                <a:solidFill>
                  <a:srgbClr val="FF0000"/>
                </a:solidFill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</a:rPr>
              <a:t>헤어</a:t>
            </a:r>
            <a:r>
              <a:rPr lang="en-US" altLang="ko-KR" sz="1200" b="1" dirty="0">
                <a:solidFill>
                  <a:srgbClr val="FF0000"/>
                </a:solidFill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</a:rPr>
              <a:t>네일</a:t>
            </a:r>
            <a:r>
              <a:rPr lang="en-US" altLang="ko-KR" sz="1200" b="1" dirty="0">
                <a:solidFill>
                  <a:srgbClr val="FF0000"/>
                </a:solidFill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</a:rPr>
              <a:t>메이크업</a:t>
            </a:r>
            <a:r>
              <a:rPr lang="en-US" altLang="ko-KR" sz="1200" b="1" dirty="0">
                <a:solidFill>
                  <a:srgbClr val="FF0000"/>
                </a:solidFill>
              </a:rPr>
              <a:t>, </a:t>
            </a:r>
            <a:r>
              <a:rPr lang="ko-KR" altLang="en-US" sz="1200" b="1" dirty="0" err="1">
                <a:solidFill>
                  <a:srgbClr val="FF0000"/>
                </a:solidFill>
              </a:rPr>
              <a:t>이용사</a:t>
            </a:r>
            <a:r>
              <a:rPr lang="en-US" altLang="ko-KR" sz="1200" b="1" dirty="0">
                <a:solidFill>
                  <a:srgbClr val="FF0000"/>
                </a:solidFill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</a:rPr>
              <a:t>속눈썹</a:t>
            </a:r>
            <a:r>
              <a:rPr lang="en-US" altLang="ko-KR" sz="1200" b="1" dirty="0">
                <a:solidFill>
                  <a:srgbClr val="FF0000"/>
                </a:solidFill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</a:rPr>
              <a:t>반영구</a:t>
            </a:r>
            <a:r>
              <a:rPr lang="en-US" altLang="ko-KR" sz="1200" b="1" dirty="0">
                <a:solidFill>
                  <a:srgbClr val="FF0000"/>
                </a:solidFill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</a:rPr>
              <a:t>두피</a:t>
            </a:r>
            <a:r>
              <a:rPr lang="en-US" altLang="ko-KR" sz="1200" b="1" dirty="0">
                <a:solidFill>
                  <a:srgbClr val="FF0000"/>
                </a:solidFill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</a:rPr>
              <a:t>기타</a:t>
            </a:r>
            <a:endParaRPr lang="en-US" altLang="ko-KR" sz="12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</a:rPr>
              <a:t>-, </a:t>
            </a:r>
            <a:r>
              <a:rPr lang="ko-KR" altLang="en-US" sz="1200" b="1" dirty="0">
                <a:solidFill>
                  <a:srgbClr val="FF0000"/>
                </a:solidFill>
              </a:rPr>
              <a:t>과정   </a:t>
            </a:r>
            <a:r>
              <a:rPr lang="en-US" altLang="ko-KR" sz="1200" b="1" dirty="0">
                <a:solidFill>
                  <a:srgbClr val="FF0000"/>
                </a:solidFill>
              </a:rPr>
              <a:t>: </a:t>
            </a:r>
            <a:r>
              <a:rPr lang="ko-KR" altLang="en-US" sz="1200" b="1" dirty="0">
                <a:solidFill>
                  <a:srgbClr val="FF0000"/>
                </a:solidFill>
              </a:rPr>
              <a:t>국가자격</a:t>
            </a:r>
            <a:r>
              <a:rPr lang="en-US" altLang="ko-KR" sz="1200" b="1" dirty="0">
                <a:solidFill>
                  <a:srgbClr val="FF0000"/>
                </a:solidFill>
              </a:rPr>
              <a:t>,  </a:t>
            </a:r>
            <a:r>
              <a:rPr lang="ko-KR" altLang="en-US" sz="1200" b="1" dirty="0">
                <a:solidFill>
                  <a:srgbClr val="FF0000"/>
                </a:solidFill>
              </a:rPr>
              <a:t>실무</a:t>
            </a:r>
            <a:r>
              <a:rPr lang="en-US" altLang="ko-KR" sz="1200" b="1" dirty="0">
                <a:solidFill>
                  <a:srgbClr val="FF0000"/>
                </a:solidFill>
              </a:rPr>
              <a:t>,  </a:t>
            </a:r>
            <a:r>
              <a:rPr lang="ko-KR" altLang="en-US" sz="1200" b="1" dirty="0">
                <a:solidFill>
                  <a:srgbClr val="FF0000"/>
                </a:solidFill>
              </a:rPr>
              <a:t>창작</a:t>
            </a:r>
            <a:r>
              <a:rPr lang="en-US" altLang="ko-KR" sz="1200" b="1" dirty="0">
                <a:solidFill>
                  <a:srgbClr val="FF0000"/>
                </a:solidFill>
              </a:rPr>
              <a:t>,  </a:t>
            </a:r>
            <a:r>
              <a:rPr lang="ko-KR" altLang="en-US" sz="1200" b="1" dirty="0">
                <a:solidFill>
                  <a:srgbClr val="FF0000"/>
                </a:solidFill>
              </a:rPr>
              <a:t>기타</a:t>
            </a:r>
            <a:endParaRPr lang="en-US" altLang="ko-KR" sz="12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FF0000"/>
                </a:solidFill>
              </a:rPr>
              <a:t>-, </a:t>
            </a:r>
            <a:r>
              <a:rPr lang="ko-KR" altLang="en-US" sz="1200" b="1" dirty="0">
                <a:solidFill>
                  <a:srgbClr val="FF0000"/>
                </a:solidFill>
              </a:rPr>
              <a:t>종목   </a:t>
            </a:r>
            <a:r>
              <a:rPr lang="en-US" altLang="ko-KR" sz="1200" b="1" dirty="0">
                <a:solidFill>
                  <a:srgbClr val="FF0000"/>
                </a:solidFill>
              </a:rPr>
              <a:t>:  </a:t>
            </a:r>
            <a:r>
              <a:rPr lang="ko-KR" altLang="en-US" sz="1200" b="1" dirty="0">
                <a:solidFill>
                  <a:srgbClr val="FF0000"/>
                </a:solidFill>
              </a:rPr>
              <a:t>참가자 개인이 기록한다</a:t>
            </a:r>
            <a:r>
              <a:rPr lang="en-US" altLang="ko-KR" sz="1200" b="1" dirty="0">
                <a:solidFill>
                  <a:srgbClr val="FF0000"/>
                </a:solidFill>
              </a:rPr>
              <a:t>.</a:t>
            </a:r>
            <a:r>
              <a:rPr lang="ko-KR" altLang="en-US" sz="1200" b="1" dirty="0">
                <a:solidFill>
                  <a:srgbClr val="FF0000"/>
                </a:solidFill>
              </a:rPr>
              <a:t> </a:t>
            </a:r>
            <a:r>
              <a:rPr lang="en-US" altLang="ko-KR" sz="1200" b="1" dirty="0">
                <a:solidFill>
                  <a:srgbClr val="FF0000"/>
                </a:solidFill>
              </a:rPr>
              <a:t> </a:t>
            </a:r>
            <a:endParaRPr lang="ko-KR" altLang="ko-KR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30950"/>
              </p:ext>
            </p:extLst>
          </p:nvPr>
        </p:nvGraphicFramePr>
        <p:xfrm>
          <a:off x="1035050" y="1080771"/>
          <a:ext cx="5491861" cy="8075140"/>
        </p:xfrm>
        <a:graphic>
          <a:graphicData uri="http://schemas.openxmlformats.org/drawingml/2006/table">
            <a:tbl>
              <a:tblPr firstRow="1" bandRow="1"/>
              <a:tblGrid>
                <a:gridCol w="987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6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3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3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0032">
                <a:tc row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95250">
                        <a:lnSpc>
                          <a:spcPts val="170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메이크업(M)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633730">
                        <a:lnSpc>
                          <a:spcPts val="168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시대별메이크업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241300">
                        <a:lnSpc>
                          <a:spcPts val="160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본서참고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337820">
                        <a:lnSpc>
                          <a:spcPts val="160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일반부/</a:t>
                      </a:r>
                    </a:p>
                    <a:p>
                      <a:pPr indent="365125">
                        <a:lnSpc>
                          <a:spcPts val="190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학생부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0358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패션메이크업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843915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특수화장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7343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바디페인팅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032">
                <a:tc rowSpan="8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201930">
                        <a:lnSpc>
                          <a:spcPts val="156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네일아트</a:t>
                      </a:r>
                    </a:p>
                    <a:p>
                      <a:pPr indent="386080">
                        <a:lnSpc>
                          <a:spcPts val="191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(N)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843915">
                        <a:lnSpc>
                          <a:spcPts val="168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네일케어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7343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원톤스캅춰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0358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프렌치스캅춰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03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03580">
                        <a:lnSpc>
                          <a:spcPts val="168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실크익스텐션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80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843915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평면아트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5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7343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팁오버레이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991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633730">
                        <a:lnSpc>
                          <a:spcPts val="168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판타지네일아트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5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63373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살롱젤네일아트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452">
                <a:tc rowSpan="15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342265">
                        <a:lnSpc>
                          <a:spcPts val="216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헤어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843915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일반커트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9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241300">
                        <a:lnSpc>
                          <a:spcPts val="126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본서참고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9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337820">
                        <a:lnSpc>
                          <a:spcPts val="151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일반부/</a:t>
                      </a:r>
                    </a:p>
                    <a:p>
                      <a:pPr indent="365125">
                        <a:lnSpc>
                          <a:spcPts val="18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학생부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843915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패션커트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003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843915">
                        <a:lnSpc>
                          <a:spcPts val="168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업스타일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0358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창작업스타일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15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843915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고전머리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003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633730">
                        <a:lnSpc>
                          <a:spcPts val="168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퍼머넌트웨이브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0358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창작펌스타일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913765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세트롤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15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7343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핑거웨이브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003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73430">
                        <a:lnSpc>
                          <a:spcPts val="168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스킵웨이브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913765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아이롱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3133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913765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컨슈머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3038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633730">
                        <a:lnSpc>
                          <a:spcPts val="168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헤어바이나이트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0358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크리에이티브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843915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두피관리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30032">
                <a:tc row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342265">
                        <a:lnSpc>
                          <a:spcPts val="126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세미</a:t>
                      </a:r>
                    </a:p>
                    <a:p>
                      <a:pPr indent="201930">
                        <a:lnSpc>
                          <a:spcPts val="190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퍼머넌트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73430">
                        <a:lnSpc>
                          <a:spcPts val="168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반영구머신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7343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반영구엠보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7343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속눈썹연장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314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77343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속눈썹아트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456041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201930">
                        <a:lnSpc>
                          <a:spcPts val="144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일러스트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843915">
                        <a:lnSpc>
                          <a:spcPts val="144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일러스트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241300">
                        <a:lnSpc>
                          <a:spcPts val="144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본서참고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37820">
                        <a:lnSpc>
                          <a:spcPts val="168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일반부/</a:t>
                      </a:r>
                    </a:p>
                    <a:p>
                      <a:pPr indent="365125">
                        <a:lnSpc>
                          <a:spcPts val="190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학생부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45592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133350">
                        <a:lnSpc>
                          <a:spcPts val="144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아트마스크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773430">
                        <a:lnSpc>
                          <a:spcPts val="144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아트마스크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241300">
                        <a:lnSpc>
                          <a:spcPts val="1440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본서참고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37820">
                        <a:lnSpc>
                          <a:spcPts val="16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일반부/</a:t>
                      </a:r>
                    </a:p>
                    <a:p>
                      <a:pPr indent="365125">
                        <a:lnSpc>
                          <a:spcPts val="1895"/>
                        </a:lnSpc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</a:rPr>
                        <a:t>학생부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DE8EA7C-8E80-4CC4-A79C-DEFE67369DD9}"/>
              </a:ext>
            </a:extLst>
          </p:cNvPr>
          <p:cNvSpPr txBox="1"/>
          <p:nvPr/>
        </p:nvSpPr>
        <p:spPr>
          <a:xfrm>
            <a:off x="1189037" y="9460706"/>
            <a:ext cx="1989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rgbClr val="FF0000"/>
                </a:solidFill>
              </a:rPr>
              <a:t>기타종목은  </a:t>
            </a:r>
            <a:r>
              <a:rPr lang="ko-KR" altLang="en-US" sz="1200" b="1" dirty="0" err="1">
                <a:solidFill>
                  <a:srgbClr val="FF0000"/>
                </a:solidFill>
              </a:rPr>
              <a:t>직접기입한다</a:t>
            </a:r>
            <a:r>
              <a:rPr lang="en-US" altLang="ko-KR" sz="1200" b="1" dirty="0">
                <a:solidFill>
                  <a:srgbClr val="FF0000"/>
                </a:solidFill>
              </a:rPr>
              <a:t>.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813054" y="1061466"/>
            <a:ext cx="1321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9. 유의사항</a:t>
            </a:r>
            <a:endParaRPr lang="ko-KR" altLang="ko-KR" sz="1200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782195"/>
              </p:ext>
            </p:extLst>
          </p:nvPr>
        </p:nvGraphicFramePr>
        <p:xfrm>
          <a:off x="920750" y="1510538"/>
          <a:ext cx="5720334" cy="679831"/>
        </p:xfrm>
        <a:graphic>
          <a:graphicData uri="http://schemas.openxmlformats.org/drawingml/2006/table">
            <a:tbl>
              <a:tblPr firstRow="1" bandRow="1"/>
              <a:tblGrid>
                <a:gridCol w="944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0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3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00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205105">
                        <a:lnSpc>
                          <a:spcPts val="1195"/>
                        </a:lnSpc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</a:rPr>
                        <a:t>출전구분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58420">
                        <a:lnSpc>
                          <a:spcPts val="1530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① 학생부 – 중.고등학교, 학원 및 대학교 재학생</a:t>
                      </a:r>
                    </a:p>
                    <a:p>
                      <a:pPr indent="58420">
                        <a:lnSpc>
                          <a:spcPts val="1725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② 일반부 – </a:t>
                      </a:r>
                      <a:r>
                        <a:rPr lang="en-US" altLang="ko-KR" sz="1000" dirty="0" err="1">
                          <a:solidFill>
                            <a:srgbClr val="000000"/>
                          </a:solidFill>
                        </a:rPr>
                        <a:t>제한없음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    , 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</a:rPr>
                        <a:t>해외부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</a:rPr>
                        <a:t>  별도구분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823">
                <a:tc>
                  <a:txBody>
                    <a:bodyPr/>
                    <a:lstStyle/>
                    <a:p>
                      <a:pPr indent="205105">
                        <a:lnSpc>
                          <a:spcPts val="1815"/>
                        </a:lnSpc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</a:rPr>
                        <a:t>접수규정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58420">
                        <a:lnSpc>
                          <a:spcPts val="1815"/>
                        </a:lnSpc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</a:rPr>
                        <a:t>① 1인당 4종목까지 출전 가능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403149"/>
              </p:ext>
            </p:extLst>
          </p:nvPr>
        </p:nvGraphicFramePr>
        <p:xfrm>
          <a:off x="920750" y="2258822"/>
          <a:ext cx="5720334" cy="2408301"/>
        </p:xfrm>
        <a:graphic>
          <a:graphicData uri="http://schemas.openxmlformats.org/drawingml/2006/table">
            <a:tbl>
              <a:tblPr firstRow="1" bandRow="1"/>
              <a:tblGrid>
                <a:gridCol w="944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5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905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989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205105">
                        <a:lnSpc>
                          <a:spcPts val="2010"/>
                        </a:lnSpc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</a:rPr>
                        <a:t>작성유의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58420">
                        <a:lnSpc>
                          <a:spcPts val="1480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① 신청서 작성 오류로 발생된 착오에 대해 시행기관은 책임지지 않음</a:t>
                      </a:r>
                    </a:p>
                    <a:p>
                      <a:pPr indent="58420">
                        <a:lnSpc>
                          <a:spcPts val="1725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② 원서 기재사실이 허위일 경우 수상 취소되며 추후 2년간 접수 불가</a:t>
                      </a:r>
                    </a:p>
                    <a:p>
                      <a:pPr indent="58420">
                        <a:lnSpc>
                          <a:spcPts val="1725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③ 신청 종목 정확히 기재 (대회 </a:t>
                      </a:r>
                      <a:r>
                        <a:rPr lang="en-US" altLang="ko-KR" sz="1000" dirty="0" err="1">
                          <a:solidFill>
                            <a:srgbClr val="000000"/>
                          </a:solidFill>
                        </a:rPr>
                        <a:t>개최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 7일 전부터 종목변경 불가)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38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205105">
                        <a:lnSpc>
                          <a:spcPts val="1195"/>
                        </a:lnSpc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</a:rPr>
                        <a:t>환불규정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58420">
                        <a:lnSpc>
                          <a:spcPts val="1530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① 접수 서류는 일체 반환되지 않음.</a:t>
                      </a:r>
                    </a:p>
                    <a:p>
                      <a:pPr indent="58420">
                        <a:lnSpc>
                          <a:spcPts val="1725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② 참가비 공모전 접수 후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</a:rPr>
                        <a:t>환불불가.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46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78740">
                        <a:lnSpc>
                          <a:spcPts val="1195"/>
                        </a:lnSpc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</a:rPr>
                        <a:t>시상 및 상장</a:t>
                      </a:r>
                    </a:p>
                    <a:p>
                      <a:pPr indent="331470">
                        <a:lnSpc>
                          <a:spcPts val="1725"/>
                        </a:lnSpc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</a:rPr>
                        <a:t>발송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58420">
                        <a:lnSpc>
                          <a:spcPts val="1530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① 상패, 상장 등 일체는 추후 우편발송 ( 단체접수는 소속기관에서 수령 )</a:t>
                      </a:r>
                    </a:p>
                    <a:p>
                      <a:pPr indent="58420">
                        <a:lnSpc>
                          <a:spcPts val="1725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② 주소 등 인적사항 기재 미비로 잔류되는 상장은 3개월까지 보관되며,</a:t>
                      </a:r>
                    </a:p>
                    <a:p>
                      <a:pPr indent="248920">
                        <a:lnSpc>
                          <a:spcPts val="1725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이후 폐기 처분됨.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55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endParaRPr lang="en-US" altLang="ko-KR" sz="1200" dirty="0"/>
                    </a:p>
                    <a:p>
                      <a:pPr indent="331470">
                        <a:lnSpc>
                          <a:spcPts val="2070"/>
                        </a:lnSpc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</a:rPr>
                        <a:t>기타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58420">
                        <a:lnSpc>
                          <a:spcPts val="1540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① 대회 기간 동안 주최측에서 촬영한 사진은 향후 발행되는 인쇄물에 활용되</a:t>
                      </a:r>
                    </a:p>
                    <a:p>
                      <a:pPr indent="185420">
                        <a:lnSpc>
                          <a:spcPts val="1725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며 참가자는 이에 동의한 것으로 간주함.</a:t>
                      </a:r>
                    </a:p>
                    <a:p>
                      <a:pPr indent="58420">
                        <a:lnSpc>
                          <a:spcPts val="1725"/>
                        </a:lnSpc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</a:rPr>
                        <a:t>② 개인 준비물 및 규정 엄수( 미 확인시 본인 책임 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813054" y="5033645"/>
            <a:ext cx="16388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10. 시 상 내 역</a:t>
            </a:r>
            <a:endParaRPr lang="ko-KR" altLang="ko-KR" sz="12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1059624" y="5310644"/>
            <a:ext cx="477406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ko-KR" altLang="en-US" sz="1100" dirty="0">
                <a:solidFill>
                  <a:srgbClr val="000000"/>
                </a:solidFill>
              </a:rPr>
              <a:t>상장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트로피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메달 수여</a:t>
            </a:r>
            <a:r>
              <a:rPr lang="en-US" altLang="ko-KR" sz="1100" dirty="0">
                <a:solidFill>
                  <a:srgbClr val="000000"/>
                </a:solidFill>
              </a:rPr>
              <a:t>.</a:t>
            </a:r>
          </a:p>
          <a:p>
            <a:pPr marL="171450" indent="-171450">
              <a:buFont typeface="Arial" charset="0"/>
              <a:buChar char="•"/>
            </a:pPr>
            <a:endParaRPr lang="en-US" altLang="ko-KR" sz="1100" dirty="0">
              <a:solidFill>
                <a:srgbClr val="000000"/>
              </a:solidFill>
            </a:endParaRPr>
          </a:p>
          <a:p>
            <a:r>
              <a:rPr lang="en-US" altLang="ko-KR" sz="1100" dirty="0">
                <a:solidFill>
                  <a:srgbClr val="000000"/>
                </a:solidFill>
              </a:rPr>
              <a:t>* 상패, 상장 등은 추후 우편발송 -&gt; 단체 접수자의 경우, 단체 소재지로 발송</a:t>
            </a:r>
            <a:endParaRPr lang="ko-KR" altLang="ko-KR" sz="1100" dirty="0"/>
          </a:p>
        </p:txBody>
      </p:sp>
      <p:sp>
        <p:nvSpPr>
          <p:cNvPr id="46" name="TextBox 45"/>
          <p:cNvSpPr txBox="1"/>
          <p:nvPr/>
        </p:nvSpPr>
        <p:spPr>
          <a:xfrm>
            <a:off x="1059624" y="5922496"/>
            <a:ext cx="43022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rgbClr val="000000"/>
                </a:solidFill>
              </a:rPr>
              <a:t>* 상기 사항은 주최 측의 사정에 따라 변경될 수 있습니다.</a:t>
            </a:r>
            <a:endParaRPr lang="ko-KR" altLang="ko-KR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801941" y="6565106"/>
            <a:ext cx="4131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11.  If  </a:t>
            </a:r>
            <a:r>
              <a:rPr lang="ko-KR" altLang="en-US" sz="1200" b="1" dirty="0">
                <a:solidFill>
                  <a:srgbClr val="000000"/>
                </a:solidFill>
              </a:rPr>
              <a:t>코로나</a:t>
            </a:r>
            <a:r>
              <a:rPr lang="en-US" altLang="ko-KR" sz="1200" b="1" dirty="0">
                <a:solidFill>
                  <a:srgbClr val="000000"/>
                </a:solidFill>
              </a:rPr>
              <a:t>19</a:t>
            </a:r>
            <a:r>
              <a:rPr lang="ko-KR" altLang="en-US" sz="1200" b="1" dirty="0">
                <a:solidFill>
                  <a:srgbClr val="000000"/>
                </a:solidFill>
              </a:rPr>
              <a:t>가 심해지면</a:t>
            </a:r>
            <a:r>
              <a:rPr lang="en-US" altLang="ko-KR" sz="1200" b="1" dirty="0">
                <a:solidFill>
                  <a:srgbClr val="000000"/>
                </a:solidFill>
              </a:rPr>
              <a:t>…….   </a:t>
            </a:r>
            <a:r>
              <a:rPr lang="ko-KR" altLang="en-US" sz="1200" b="1" dirty="0">
                <a:solidFill>
                  <a:srgbClr val="000000"/>
                </a:solidFill>
              </a:rPr>
              <a:t>정부의 정책에 적극 동참</a:t>
            </a:r>
            <a:r>
              <a:rPr lang="en-US" altLang="ko-KR" sz="1200" b="1" dirty="0">
                <a:solidFill>
                  <a:srgbClr val="000000"/>
                </a:solidFill>
              </a:rPr>
              <a:t>..</a:t>
            </a:r>
            <a:endParaRPr lang="ko-KR" altLang="ko-KR" sz="1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189037" y="7022306"/>
            <a:ext cx="5724644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 </a:t>
            </a:r>
            <a:r>
              <a:rPr lang="en-US" altLang="ko-KR" sz="1200" dirty="0">
                <a:latin typeface="+mj-ea"/>
                <a:ea typeface="+mj-ea"/>
              </a:rPr>
              <a:t>1, </a:t>
            </a:r>
            <a:r>
              <a:rPr lang="ko-KR" altLang="en-US" sz="1200" dirty="0">
                <a:latin typeface="+mj-ea"/>
                <a:ea typeface="+mj-ea"/>
              </a:rPr>
              <a:t>대회는 </a:t>
            </a:r>
            <a:r>
              <a:rPr lang="en-US" altLang="ko-KR" sz="1200" dirty="0">
                <a:latin typeface="+mj-ea"/>
                <a:ea typeface="+mj-ea"/>
              </a:rPr>
              <a:t>10</a:t>
            </a:r>
            <a:r>
              <a:rPr lang="ko-KR" altLang="en-US" sz="1200" dirty="0">
                <a:latin typeface="+mj-ea"/>
                <a:ea typeface="+mj-ea"/>
              </a:rPr>
              <a:t>월 </a:t>
            </a:r>
            <a:r>
              <a:rPr lang="en-US" altLang="ko-KR" sz="1200" dirty="0">
                <a:latin typeface="+mj-ea"/>
                <a:ea typeface="+mj-ea"/>
              </a:rPr>
              <a:t>15</a:t>
            </a:r>
            <a:r>
              <a:rPr lang="ko-KR" altLang="en-US" sz="1200" dirty="0">
                <a:latin typeface="+mj-ea"/>
                <a:ea typeface="+mj-ea"/>
              </a:rPr>
              <a:t>일 </a:t>
            </a:r>
            <a:r>
              <a:rPr lang="ko-KR" altLang="en-US" sz="1200" dirty="0" err="1">
                <a:latin typeface="+mj-ea"/>
                <a:ea typeface="+mj-ea"/>
              </a:rPr>
              <a:t>진행및</a:t>
            </a:r>
            <a:r>
              <a:rPr lang="ko-KR" altLang="en-US" sz="1200" dirty="0">
                <a:latin typeface="+mj-ea"/>
                <a:ea typeface="+mj-ea"/>
              </a:rPr>
              <a:t> 최종심사를 </a:t>
            </a:r>
            <a:r>
              <a:rPr lang="ko-KR" altLang="en-US" sz="1200" dirty="0" err="1">
                <a:latin typeface="+mj-ea"/>
                <a:ea typeface="+mj-ea"/>
              </a:rPr>
              <a:t>하는것을</a:t>
            </a:r>
            <a:r>
              <a:rPr lang="ko-KR" altLang="en-US" sz="1200" dirty="0">
                <a:latin typeface="+mj-ea"/>
                <a:ea typeface="+mj-ea"/>
              </a:rPr>
              <a:t> </a:t>
            </a:r>
            <a:r>
              <a:rPr lang="ko-KR" altLang="en-US" sz="1200" dirty="0" err="1">
                <a:latin typeface="+mj-ea"/>
                <a:ea typeface="+mj-ea"/>
              </a:rPr>
              <a:t>원칙으로한다</a:t>
            </a:r>
            <a:r>
              <a:rPr lang="en-US" altLang="ko-KR" sz="1200" dirty="0">
                <a:latin typeface="+mj-ea"/>
                <a:ea typeface="+mj-ea"/>
              </a:rPr>
              <a:t>.  </a:t>
            </a:r>
          </a:p>
          <a:p>
            <a:endParaRPr lang="en-US" altLang="ko-KR" sz="1200" dirty="0">
              <a:latin typeface="+mj-ea"/>
              <a:ea typeface="+mj-ea"/>
            </a:endParaRPr>
          </a:p>
          <a:p>
            <a:r>
              <a:rPr lang="en-US" altLang="ko-KR" sz="1200" dirty="0">
                <a:latin typeface="+mj-ea"/>
                <a:ea typeface="+mj-ea"/>
              </a:rPr>
              <a:t> 2, </a:t>
            </a:r>
            <a:r>
              <a:rPr lang="ko-KR" altLang="en-US" sz="1200" dirty="0">
                <a:latin typeface="+mj-ea"/>
                <a:ea typeface="+mj-ea"/>
              </a:rPr>
              <a:t>방문심사를 </a:t>
            </a:r>
            <a:r>
              <a:rPr lang="ko-KR" altLang="en-US" sz="1200" dirty="0" err="1">
                <a:latin typeface="+mj-ea"/>
                <a:ea typeface="+mj-ea"/>
              </a:rPr>
              <a:t>할수도있다</a:t>
            </a:r>
            <a:r>
              <a:rPr lang="en-US" altLang="ko-KR" sz="1200" dirty="0">
                <a:latin typeface="+mj-ea"/>
                <a:ea typeface="+mj-ea"/>
              </a:rPr>
              <a:t>. (</a:t>
            </a:r>
            <a:r>
              <a:rPr lang="ko-KR" altLang="en-US" sz="1200" dirty="0">
                <a:latin typeface="+mj-ea"/>
                <a:ea typeface="+mj-ea"/>
              </a:rPr>
              <a:t>사전에 주최측과 협의하여 방문 심사를 </a:t>
            </a:r>
            <a:r>
              <a:rPr lang="ko-KR" altLang="en-US" sz="1200" dirty="0" err="1">
                <a:latin typeface="+mj-ea"/>
                <a:ea typeface="+mj-ea"/>
              </a:rPr>
              <a:t>할수도있다</a:t>
            </a:r>
            <a:r>
              <a:rPr lang="en-US" altLang="ko-KR" sz="1200" dirty="0">
                <a:latin typeface="+mj-ea"/>
                <a:ea typeface="+mj-ea"/>
              </a:rPr>
              <a:t>.)</a:t>
            </a:r>
          </a:p>
          <a:p>
            <a:endParaRPr lang="en-US" altLang="ko-KR" sz="1200" dirty="0">
              <a:latin typeface="+mj-ea"/>
              <a:ea typeface="+mj-ea"/>
            </a:endParaRPr>
          </a:p>
          <a:p>
            <a:r>
              <a:rPr lang="en-US" altLang="ko-KR" sz="1200" dirty="0">
                <a:latin typeface="+mj-ea"/>
                <a:ea typeface="+mj-ea"/>
              </a:rPr>
              <a:t> 3, </a:t>
            </a:r>
            <a:r>
              <a:rPr lang="ko-KR" altLang="en-US" sz="1200" dirty="0">
                <a:latin typeface="+mj-ea"/>
                <a:ea typeface="+mj-ea"/>
              </a:rPr>
              <a:t>모델은 마네킹을 사용해도 무방하다</a:t>
            </a:r>
            <a:r>
              <a:rPr lang="en-US" altLang="ko-KR" sz="1200" dirty="0">
                <a:latin typeface="+mj-ea"/>
                <a:ea typeface="+mj-ea"/>
              </a:rPr>
              <a:t>. </a:t>
            </a:r>
            <a:r>
              <a:rPr lang="ko-KR" altLang="en-US" sz="1200" dirty="0">
                <a:latin typeface="+mj-ea"/>
                <a:ea typeface="+mj-ea"/>
              </a:rPr>
              <a:t> 이때 마네킹은 각자 준비한다</a:t>
            </a:r>
            <a:r>
              <a:rPr lang="en-US" altLang="ko-KR" sz="1200" dirty="0">
                <a:latin typeface="+mj-ea"/>
                <a:ea typeface="+mj-ea"/>
              </a:rPr>
              <a:t>.</a:t>
            </a:r>
          </a:p>
          <a:p>
            <a:endParaRPr lang="en-US" altLang="ko-KR" sz="1200" dirty="0">
              <a:latin typeface="+mj-ea"/>
              <a:ea typeface="+mj-ea"/>
            </a:endParaRPr>
          </a:p>
          <a:p>
            <a:r>
              <a:rPr lang="en-US" altLang="ko-KR" sz="1200" dirty="0">
                <a:latin typeface="+mj-ea"/>
                <a:ea typeface="+mj-ea"/>
              </a:rPr>
              <a:t> 4, </a:t>
            </a:r>
            <a:r>
              <a:rPr lang="ko-KR" altLang="en-US" sz="1200" dirty="0">
                <a:latin typeface="+mj-ea"/>
                <a:ea typeface="+mj-ea"/>
              </a:rPr>
              <a:t>작품 제출도 무방하다</a:t>
            </a:r>
            <a:r>
              <a:rPr lang="en-US" altLang="ko-KR" sz="1200" dirty="0">
                <a:latin typeface="+mj-ea"/>
                <a:ea typeface="+mj-ea"/>
              </a:rPr>
              <a:t>(</a:t>
            </a:r>
            <a:r>
              <a:rPr lang="ko-KR" altLang="en-US" sz="1200" dirty="0">
                <a:latin typeface="+mj-ea"/>
                <a:ea typeface="+mj-ea"/>
              </a:rPr>
              <a:t>반환 불가</a:t>
            </a:r>
            <a:r>
              <a:rPr lang="en-US" altLang="ko-KR" sz="1200" dirty="0">
                <a:latin typeface="+mj-ea"/>
                <a:ea typeface="+mj-ea"/>
              </a:rPr>
              <a:t>). </a:t>
            </a:r>
          </a:p>
          <a:p>
            <a:endParaRPr lang="en-US" altLang="ko-KR" sz="1200" dirty="0">
              <a:latin typeface="+mj-ea"/>
              <a:ea typeface="+mj-ea"/>
            </a:endParaRPr>
          </a:p>
          <a:p>
            <a:r>
              <a:rPr lang="en-US" altLang="ko-KR" sz="1200" dirty="0">
                <a:latin typeface="+mj-ea"/>
                <a:ea typeface="+mj-ea"/>
              </a:rPr>
              <a:t> 5, </a:t>
            </a:r>
            <a:r>
              <a:rPr lang="ko-KR" altLang="en-US" sz="1200" dirty="0">
                <a:latin typeface="+mj-ea"/>
                <a:ea typeface="+mj-ea"/>
              </a:rPr>
              <a:t>기타사항이 발생시 대회 주최측과 협의하여 진행한다</a:t>
            </a:r>
            <a:r>
              <a:rPr lang="en-US" altLang="ko-KR" sz="1200" dirty="0">
                <a:latin typeface="+mj-ea"/>
                <a:ea typeface="+mj-ea"/>
              </a:rPr>
              <a:t>.</a:t>
            </a:r>
          </a:p>
          <a:p>
            <a:endParaRPr lang="en-US" altLang="ko-KR" sz="1200" dirty="0">
              <a:latin typeface="+mj-ea"/>
              <a:ea typeface="+mj-ea"/>
            </a:endParaRPr>
          </a:p>
          <a:p>
            <a:r>
              <a:rPr lang="en-US" altLang="ko-KR" sz="1200" dirty="0">
                <a:latin typeface="+mj-ea"/>
                <a:ea typeface="+mj-ea"/>
              </a:rPr>
              <a:t> </a:t>
            </a:r>
            <a:r>
              <a:rPr lang="ko-KR" altLang="en-US" sz="1200" dirty="0">
                <a:latin typeface="+mj-ea"/>
                <a:ea typeface="+mj-ea"/>
              </a:rPr>
              <a:t>문의</a:t>
            </a:r>
            <a:r>
              <a:rPr lang="en-US" altLang="ko-KR" sz="1200" dirty="0">
                <a:latin typeface="+mj-ea"/>
                <a:ea typeface="+mj-ea"/>
              </a:rPr>
              <a:t>: 010-3139-5269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28565" y="424626"/>
            <a:ext cx="7223169" cy="97631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84"/>
          </a:p>
        </p:txBody>
      </p:sp>
      <p:cxnSp>
        <p:nvCxnSpPr>
          <p:cNvPr id="11" name="직선 연결선 10"/>
          <p:cNvCxnSpPr/>
          <p:nvPr/>
        </p:nvCxnSpPr>
        <p:spPr>
          <a:xfrm>
            <a:off x="128565" y="1059630"/>
            <a:ext cx="7223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239822" y="424626"/>
            <a:ext cx="5635659" cy="431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5" b="1" dirty="0"/>
              <a:t>제 </a:t>
            </a:r>
            <a:r>
              <a:rPr lang="en-US" altLang="ko-KR" sz="2205" b="1" dirty="0"/>
              <a:t>17</a:t>
            </a:r>
            <a:r>
              <a:rPr lang="ko-KR" altLang="en-US" sz="2205" b="1" dirty="0"/>
              <a:t>회 </a:t>
            </a:r>
            <a:r>
              <a:rPr lang="ko-KR" altLang="en-US" sz="2205" b="1" dirty="0" err="1"/>
              <a:t>국제뷰티컨테스트</a:t>
            </a:r>
            <a:endParaRPr lang="ko-KR" altLang="en-US" sz="2205" b="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207941" y="1097888"/>
          <a:ext cx="6965233" cy="11813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3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8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4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377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 dirty="0">
                          <a:effectLst/>
                        </a:rPr>
                        <a:t>소속</a:t>
                      </a:r>
                      <a:r>
                        <a:rPr lang="en-US" altLang="ko-KR" sz="1800" b="1" u="none" strike="noStrike" dirty="0">
                          <a:effectLst/>
                        </a:rPr>
                        <a:t>: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0500" marR="10500" marT="105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 dirty="0">
                          <a:effectLst/>
                        </a:rPr>
                        <a:t>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0500" marR="10500" marT="105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 dirty="0">
                          <a:effectLst/>
                        </a:rPr>
                        <a:t>이름</a:t>
                      </a:r>
                      <a:r>
                        <a:rPr lang="en-US" altLang="ko-KR" sz="1800" b="1" u="none" strike="noStrike" dirty="0">
                          <a:effectLst/>
                        </a:rPr>
                        <a:t>: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0500" marR="10500" marT="105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u="none" strike="noStrike">
                          <a:effectLst/>
                        </a:rPr>
                        <a:t>　</a:t>
                      </a:r>
                      <a:endParaRPr lang="ko-KR" altLang="en-US" sz="12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0500" marR="10500" marT="1050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77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u="none" strike="noStrike" dirty="0">
                          <a:effectLst/>
                        </a:rPr>
                        <a:t>분야</a:t>
                      </a:r>
                      <a:r>
                        <a:rPr lang="en-US" altLang="ko-KR" sz="1800" b="1" u="none" strike="noStrike" dirty="0">
                          <a:effectLst/>
                        </a:rPr>
                        <a:t>: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0500" marR="10500" marT="105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1" u="none" strike="noStrike" dirty="0">
                          <a:effectLst/>
                        </a:rPr>
                        <a:t>(</a:t>
                      </a:r>
                      <a:r>
                        <a:rPr lang="ko-KR" altLang="en-US" sz="1300" b="1" u="none" strike="noStrike" dirty="0">
                          <a:effectLst/>
                        </a:rPr>
                        <a:t>피부</a:t>
                      </a:r>
                      <a:r>
                        <a:rPr lang="en-US" altLang="ko-KR" sz="1300" b="1" u="none" strike="noStrike" dirty="0">
                          <a:effectLst/>
                        </a:rPr>
                        <a:t>,</a:t>
                      </a:r>
                      <a:r>
                        <a:rPr lang="ko-KR" altLang="en-US" sz="1300" b="1" u="none" strike="noStrike" dirty="0" err="1">
                          <a:effectLst/>
                        </a:rPr>
                        <a:t>헤어등</a:t>
                      </a:r>
                      <a:r>
                        <a:rPr lang="en-US" altLang="ko-KR" sz="1300" b="1" u="none" strike="noStrike" dirty="0">
                          <a:effectLst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0500" marR="10500" marT="105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과정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: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0500" marR="10500" marT="105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u="none" strike="noStrike" dirty="0">
                          <a:effectLst/>
                        </a:rPr>
                        <a:t>(</a:t>
                      </a:r>
                      <a:r>
                        <a:rPr lang="ko-KR" altLang="en-US" sz="1200" u="none" strike="noStrike" dirty="0">
                          <a:effectLst/>
                        </a:rPr>
                        <a:t>국가</a:t>
                      </a:r>
                      <a:r>
                        <a:rPr lang="en-US" altLang="ko-KR" sz="1200" u="none" strike="noStrike" dirty="0">
                          <a:effectLst/>
                        </a:rPr>
                        <a:t>,</a:t>
                      </a:r>
                      <a:r>
                        <a:rPr lang="ko-KR" altLang="en-US" sz="1200" u="none" strike="noStrike" dirty="0">
                          <a:effectLst/>
                        </a:rPr>
                        <a:t>실무</a:t>
                      </a:r>
                      <a:r>
                        <a:rPr lang="en-US" altLang="ko-KR" sz="1200" u="none" strike="noStrike" dirty="0">
                          <a:effectLst/>
                        </a:rPr>
                        <a:t>,</a:t>
                      </a:r>
                      <a:r>
                        <a:rPr lang="ko-KR" altLang="en-US" sz="1200" u="none" strike="noStrike" dirty="0">
                          <a:effectLst/>
                        </a:rPr>
                        <a:t>기타</a:t>
                      </a:r>
                      <a:r>
                        <a:rPr lang="en-US" altLang="ko-KR" sz="1200" u="none" strike="noStrike" dirty="0">
                          <a:effectLst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0500" marR="10500" marT="1050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7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종목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: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0500" marR="10500" marT="105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300" b="1" u="none" strike="noStrike" dirty="0">
                          <a:effectLst/>
                        </a:rPr>
                        <a:t>(</a:t>
                      </a:r>
                      <a:r>
                        <a:rPr lang="ko-KR" altLang="en-US" sz="1300" b="1" u="none" strike="noStrike" dirty="0" err="1">
                          <a:effectLst/>
                        </a:rPr>
                        <a:t>등관리</a:t>
                      </a:r>
                      <a:r>
                        <a:rPr lang="en-US" altLang="ko-KR" sz="1300" b="1" u="none" strike="noStrike" dirty="0">
                          <a:effectLst/>
                        </a:rPr>
                        <a:t>,</a:t>
                      </a:r>
                      <a:r>
                        <a:rPr lang="ko-KR" altLang="en-US" sz="1300" b="1" u="none" strike="noStrike" dirty="0" err="1">
                          <a:effectLst/>
                        </a:rPr>
                        <a:t>퍼머등</a:t>
                      </a:r>
                      <a:r>
                        <a:rPr lang="en-US" altLang="ko-KR" sz="1300" b="1" u="none" strike="noStrike" dirty="0">
                          <a:effectLst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0500" marR="10500" marT="105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핸드폰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: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0500" marR="10500" marT="105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u="none" strike="noStrike" dirty="0">
                          <a:effectLst/>
                        </a:rPr>
                        <a:t>　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0500" marR="10500" marT="1050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6" name="직선 연결선 15"/>
          <p:cNvCxnSpPr/>
          <p:nvPr/>
        </p:nvCxnSpPr>
        <p:spPr>
          <a:xfrm>
            <a:off x="128565" y="2329638"/>
            <a:ext cx="7223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128565" y="6377787"/>
            <a:ext cx="7223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779837" y="2329638"/>
            <a:ext cx="0" cy="78581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98978" y="2383279"/>
            <a:ext cx="861133" cy="363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64" b="1" dirty="0"/>
              <a:t>1, </a:t>
            </a:r>
            <a:r>
              <a:rPr lang="ko-KR" altLang="en-US" sz="1764" b="1" dirty="0"/>
              <a:t>정면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98220" y="2383279"/>
            <a:ext cx="861133" cy="363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64" b="1" dirty="0"/>
              <a:t>2, </a:t>
            </a:r>
            <a:r>
              <a:rPr lang="ko-KR" altLang="en-US" sz="1764" b="1" dirty="0"/>
              <a:t>좌측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3262" y="6423584"/>
            <a:ext cx="861133" cy="363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64" b="1" dirty="0"/>
              <a:t>3, </a:t>
            </a:r>
            <a:r>
              <a:rPr lang="ko-KR" altLang="en-US" sz="1764" b="1" dirty="0"/>
              <a:t>우측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62105" y="6426824"/>
            <a:ext cx="1867819" cy="363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64" b="1" dirty="0"/>
              <a:t>4, </a:t>
            </a:r>
            <a:r>
              <a:rPr lang="ko-KR" altLang="en-US" sz="1764" b="1" dirty="0"/>
              <a:t>설명 또는 기타</a:t>
            </a:r>
          </a:p>
        </p:txBody>
      </p:sp>
    </p:spTree>
    <p:extLst>
      <p:ext uri="{BB962C8B-B14F-4D97-AF65-F5344CB8AC3E}">
        <p14:creationId xmlns:p14="http://schemas.microsoft.com/office/powerpoint/2010/main" val="3450028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D760B393-DEA7-419E-A794-29405D72A3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358992"/>
              </p:ext>
            </p:extLst>
          </p:nvPr>
        </p:nvGraphicFramePr>
        <p:xfrm>
          <a:off x="503237" y="316706"/>
          <a:ext cx="6781801" cy="10298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3516">
                  <a:extLst>
                    <a:ext uri="{9D8B030D-6E8A-4147-A177-3AD203B41FA5}">
                      <a16:colId xmlns:a16="http://schemas.microsoft.com/office/drawing/2014/main" val="3376723606"/>
                    </a:ext>
                  </a:extLst>
                </a:gridCol>
                <a:gridCol w="828413">
                  <a:extLst>
                    <a:ext uri="{9D8B030D-6E8A-4147-A177-3AD203B41FA5}">
                      <a16:colId xmlns:a16="http://schemas.microsoft.com/office/drawing/2014/main" val="3606799437"/>
                    </a:ext>
                  </a:extLst>
                </a:gridCol>
                <a:gridCol w="1143998">
                  <a:extLst>
                    <a:ext uri="{9D8B030D-6E8A-4147-A177-3AD203B41FA5}">
                      <a16:colId xmlns:a16="http://schemas.microsoft.com/office/drawing/2014/main" val="4013508234"/>
                    </a:ext>
                  </a:extLst>
                </a:gridCol>
                <a:gridCol w="1551629">
                  <a:extLst>
                    <a:ext uri="{9D8B030D-6E8A-4147-A177-3AD203B41FA5}">
                      <a16:colId xmlns:a16="http://schemas.microsoft.com/office/drawing/2014/main" val="3026490036"/>
                    </a:ext>
                  </a:extLst>
                </a:gridCol>
                <a:gridCol w="759378">
                  <a:extLst>
                    <a:ext uri="{9D8B030D-6E8A-4147-A177-3AD203B41FA5}">
                      <a16:colId xmlns:a16="http://schemas.microsoft.com/office/drawing/2014/main" val="1150575565"/>
                    </a:ext>
                  </a:extLst>
                </a:gridCol>
                <a:gridCol w="719929">
                  <a:extLst>
                    <a:ext uri="{9D8B030D-6E8A-4147-A177-3AD203B41FA5}">
                      <a16:colId xmlns:a16="http://schemas.microsoft.com/office/drawing/2014/main" val="3787514611"/>
                    </a:ext>
                  </a:extLst>
                </a:gridCol>
                <a:gridCol w="775813">
                  <a:extLst>
                    <a:ext uri="{9D8B030D-6E8A-4147-A177-3AD203B41FA5}">
                      <a16:colId xmlns:a16="http://schemas.microsoft.com/office/drawing/2014/main" val="3576169731"/>
                    </a:ext>
                  </a:extLst>
                </a:gridCol>
                <a:gridCol w="539125">
                  <a:extLst>
                    <a:ext uri="{9D8B030D-6E8A-4147-A177-3AD203B41FA5}">
                      <a16:colId xmlns:a16="http://schemas.microsoft.com/office/drawing/2014/main" val="3056337573"/>
                    </a:ext>
                  </a:extLst>
                </a:gridCol>
              </a:tblGrid>
              <a:tr h="32411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2400" b="1" u="none" strike="noStrike">
                          <a:effectLst/>
                          <a:latin typeface="+mj-ea"/>
                          <a:ea typeface="+mj-ea"/>
                        </a:rPr>
                        <a:t>단체선수 참가신청서</a:t>
                      </a:r>
                      <a:endParaRPr lang="ko-KR" altLang="en-US" sz="24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759111"/>
                  </a:ext>
                </a:extLst>
              </a:tr>
              <a:tr h="41250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>
                          <a:effectLst/>
                          <a:latin typeface="+mj-ea"/>
                          <a:ea typeface="+mj-ea"/>
                        </a:rPr>
                        <a:t>제</a:t>
                      </a:r>
                      <a:r>
                        <a:rPr lang="en-US" altLang="ko-KR" sz="1400" b="1" u="none" strike="noStrike">
                          <a:effectLst/>
                          <a:latin typeface="+mj-ea"/>
                          <a:ea typeface="+mj-ea"/>
                        </a:rPr>
                        <a:t>17</a:t>
                      </a:r>
                      <a:r>
                        <a:rPr lang="ko-KR" altLang="en-US" sz="1400" b="1" u="none" strike="noStrike">
                          <a:effectLst/>
                          <a:latin typeface="+mj-ea"/>
                          <a:ea typeface="+mj-ea"/>
                        </a:rPr>
                        <a:t>회 국제뷰티컨테스트</a:t>
                      </a:r>
                      <a:r>
                        <a:rPr lang="en-US" altLang="ko-KR" sz="1400" b="1" u="none" strike="noStrike">
                          <a:effectLst/>
                          <a:latin typeface="+mj-ea"/>
                          <a:ea typeface="+mj-ea"/>
                        </a:rPr>
                        <a:t>( I B C -</a:t>
                      </a:r>
                      <a:r>
                        <a:rPr lang="ko-KR" altLang="en-US" sz="1400" b="1" u="none" strike="noStrike">
                          <a:effectLst/>
                          <a:latin typeface="+mj-ea"/>
                          <a:ea typeface="+mj-ea"/>
                        </a:rPr>
                        <a:t>작품전</a:t>
                      </a:r>
                      <a:r>
                        <a:rPr lang="en-US" altLang="ko-KR" sz="1400" b="1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14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246597"/>
                  </a:ext>
                </a:extLst>
              </a:tr>
              <a:tr h="2848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단체명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대표자명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연락처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긴급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602699205"/>
                  </a:ext>
                </a:extLst>
              </a:tr>
              <a:tr h="31429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입금자명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필수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책임자명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연락처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긴급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3980369390"/>
                  </a:ext>
                </a:extLst>
              </a:tr>
              <a:tr h="31429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입금계좌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국민은행 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/ 041301-04-145068 / 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국제뷰티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EXPO(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윤재구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668583"/>
                  </a:ext>
                </a:extLst>
              </a:tr>
              <a:tr h="314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+mj-ea"/>
                          <a:ea typeface="+mj-ea"/>
                        </a:rPr>
                        <a:t>NO</a:t>
                      </a:r>
                      <a:endParaRPr 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이름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필수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생년월일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필수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구분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일반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학생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)(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필수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분야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필수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과정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필수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종목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필수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금액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2880016225"/>
                  </a:ext>
                </a:extLst>
              </a:tr>
              <a:tr h="314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+mj-ea"/>
                          <a:ea typeface="+mj-ea"/>
                        </a:rPr>
                        <a:t>ex</a:t>
                      </a:r>
                      <a:endParaRPr 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가나다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89.02.16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학생부 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피부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실무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등관리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만원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974591046"/>
                  </a:ext>
                </a:extLst>
              </a:tr>
              <a:tr h="3142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4190094303"/>
                  </a:ext>
                </a:extLst>
              </a:tr>
              <a:tr h="3142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958547936"/>
                  </a:ext>
                </a:extLst>
              </a:tr>
              <a:tr h="3142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759495734"/>
                  </a:ext>
                </a:extLst>
              </a:tr>
              <a:tr h="3437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4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713189099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5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438139156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6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740900909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7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622184197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8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641131924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9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2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2567046471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10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361279738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11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2628364607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12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2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2685909632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13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3576721695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14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3177601262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2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820538660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16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2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196605563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17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374962326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18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3F3F3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3F3F3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3F3F3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3F3F3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3F3F3F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3576125477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19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3063058377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20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331141011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21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963046891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22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4077942201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23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542528652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24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378971155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25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011458684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26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2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892504793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27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149448801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28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2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357178139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29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2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530803926"/>
                  </a:ext>
                </a:extLst>
              </a:tr>
              <a:tr h="225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30</a:t>
                      </a:r>
                      <a:endParaRPr lang="en-US" altLang="ko-KR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430739253"/>
                  </a:ext>
                </a:extLst>
              </a:tr>
              <a:tr h="22589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  <a:latin typeface="+mj-ea"/>
                          <a:ea typeface="+mj-ea"/>
                        </a:rPr>
                        <a:t>TOT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총 참가선수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명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총 참가종목 수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종목</a:t>
                      </a:r>
                      <a:r>
                        <a:rPr lang="en-US" altLang="ko-KR" sz="1100" b="1" u="none" strike="noStrike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en-US" altLang="ko-KR" sz="1100" b="1" i="0" u="none" strike="noStrike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9C65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extLst>
                  <a:ext uri="{0D108BD9-81ED-4DB2-BD59-A6C34878D82A}">
                    <a16:rowId xmlns:a16="http://schemas.microsoft.com/office/drawing/2014/main" val="1702996566"/>
                  </a:ext>
                </a:extLst>
              </a:tr>
              <a:tr h="27500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sng" strike="noStrike">
                          <a:effectLst/>
                          <a:latin typeface="+mj-ea"/>
                          <a:ea typeface="+mj-ea"/>
                        </a:rPr>
                        <a:t>* 공모전에 참가하는 참가자분들의 개인정보 활용에 동의합니다</a:t>
                      </a:r>
                      <a:r>
                        <a:rPr lang="en-US" altLang="ko-KR" sz="1400" b="1" u="sng" strike="noStrike">
                          <a:effectLst/>
                          <a:latin typeface="+mj-ea"/>
                          <a:ea typeface="+mj-ea"/>
                        </a:rPr>
                        <a:t>.  □</a:t>
                      </a:r>
                      <a:endParaRPr lang="en-US" altLang="ko-KR" sz="1400" b="1" i="0" u="sng" strike="noStrike"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964348"/>
                  </a:ext>
                </a:extLst>
              </a:tr>
              <a:tr h="27140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u="none" strike="noStrike" dirty="0">
                          <a:effectLst/>
                          <a:latin typeface="+mj-ea"/>
                          <a:ea typeface="+mj-ea"/>
                        </a:rPr>
                        <a:t>번호를 추가하여 사용하세요</a:t>
                      </a:r>
                      <a:r>
                        <a:rPr lang="en-US" altLang="ko-KR" sz="2000" b="1" u="none" strike="noStrike" dirty="0">
                          <a:effectLst/>
                          <a:latin typeface="+mj-ea"/>
                          <a:ea typeface="+mj-ea"/>
                        </a:rPr>
                        <a:t>…....</a:t>
                      </a:r>
                      <a:endParaRPr lang="en-US" altLang="ko-KR" sz="2000" b="1" i="0" u="none" strike="noStrike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94" marR="6294" marT="6294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982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556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969</Words>
  <Application>Microsoft Office PowerPoint</Application>
  <PresentationFormat>사용자 지정</PresentationFormat>
  <Paragraphs>555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굴림</vt:lpstr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ok</cp:lastModifiedBy>
  <cp:revision>77</cp:revision>
  <cp:lastPrinted>2021-03-28T23:59:19Z</cp:lastPrinted>
  <dcterms:created xsi:type="dcterms:W3CDTF">2006-08-16T00:00:00Z</dcterms:created>
  <dcterms:modified xsi:type="dcterms:W3CDTF">2021-07-14T01:54:33Z</dcterms:modified>
</cp:coreProperties>
</file>